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</p:sldMasterIdLst>
  <p:notesMasterIdLst>
    <p:notesMasterId r:id="rId16"/>
  </p:notesMasterIdLst>
  <p:sldIdLst>
    <p:sldId id="361" r:id="rId2"/>
    <p:sldId id="391" r:id="rId3"/>
    <p:sldId id="375" r:id="rId4"/>
    <p:sldId id="397" r:id="rId5"/>
    <p:sldId id="398" r:id="rId6"/>
    <p:sldId id="369" r:id="rId7"/>
    <p:sldId id="402" r:id="rId8"/>
    <p:sldId id="374" r:id="rId9"/>
    <p:sldId id="376" r:id="rId10"/>
    <p:sldId id="386" r:id="rId11"/>
    <p:sldId id="403" r:id="rId12"/>
    <p:sldId id="384" r:id="rId13"/>
    <p:sldId id="372" r:id="rId14"/>
    <p:sldId id="37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B1096B"/>
    <a:srgbClr val="BBE3F0"/>
    <a:srgbClr val="4E93C9"/>
    <a:srgbClr val="0070C0"/>
    <a:srgbClr val="00B0F0"/>
    <a:srgbClr val="D83E98"/>
    <a:srgbClr val="232459"/>
    <a:srgbClr val="F2C0D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Styl ciemny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Styl pośredni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 autoAdjust="0"/>
    <p:restoredTop sz="74767" autoAdjust="0"/>
  </p:normalViewPr>
  <p:slideViewPr>
    <p:cSldViewPr snapToGrid="0">
      <p:cViewPr varScale="1">
        <p:scale>
          <a:sx n="85" d="100"/>
          <a:sy n="85" d="100"/>
        </p:scale>
        <p:origin x="132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D31CC-9464-42D9-A480-78DF72841506}" type="datetimeFigureOut">
              <a:rPr lang="pl-PL" smtClean="0"/>
              <a:t>2023-05-30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01CDC3-9EEF-4BB6-B868-1D5BD96850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782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ip.legalis.pl/document-view.seam?documentId=mfrxilrtg4ytonjzhazdq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01CDC3-9EEF-4BB6-B868-1D5BD9685001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7150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10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896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None/>
            </a:pPr>
            <a:r>
              <a:rPr lang="pl-PL" altLang="pl-PL" sz="1100" b="1" baseline="0" dirty="0">
                <a:latin typeface="Arial" panose="020B0604020202020204" pitchFamily="34" charset="0"/>
                <a:cs typeface="Arial" panose="020B0604020202020204" pitchFamily="34" charset="0"/>
              </a:rPr>
              <a:t>I. ORGANIZACJA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pl-PL" alt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Pokrycie kosztów: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wdrożenia i certyfikacji systemu ISO serii 27000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audytu bezpieczeństwa przeprowadzonego przez wykwalifikowanego audytora, stanowiącego dowód wdrożenia i stosowania polityki cyberbezpieczeństwa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wprowadzenia środków obejmujących m.in.:</a:t>
            </a:r>
          </a:p>
          <a:p>
            <a:pPr marL="914400" lvl="1" indent="-457200">
              <a:lnSpc>
                <a:spcPct val="110000"/>
              </a:lnSpc>
              <a:spcBef>
                <a:spcPts val="0"/>
              </a:spcBef>
              <a:buAutoNum type="alphaLcPeriod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politykę analizy ryzyka i bezpieczeństwa systemów informatycznych</a:t>
            </a:r>
          </a:p>
          <a:p>
            <a:pPr marL="914400" lvl="1" indent="-457200">
              <a:lnSpc>
                <a:spcPct val="110000"/>
              </a:lnSpc>
              <a:spcBef>
                <a:spcPts val="0"/>
              </a:spcBef>
              <a:buAutoNum type="alphaLcPeriod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obsługę incydentu</a:t>
            </a:r>
          </a:p>
          <a:p>
            <a:pPr marL="914400" lvl="1" indent="-457200">
              <a:lnSpc>
                <a:spcPct val="110000"/>
              </a:lnSpc>
              <a:spcBef>
                <a:spcPts val="0"/>
              </a:spcBef>
              <a:buAutoNum type="alphaLcPeriod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ciągłość działania i zarządzanie kryzysowe</a:t>
            </a:r>
          </a:p>
          <a:p>
            <a:pPr marL="914400" lvl="1" indent="-457200">
              <a:lnSpc>
                <a:spcPct val="110000"/>
              </a:lnSpc>
              <a:spcBef>
                <a:spcPts val="0"/>
              </a:spcBef>
              <a:buAutoNum type="alphaLcPeriod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polityki i procedury stosowania kryptografii i szyfrowania</a:t>
            </a:r>
          </a:p>
          <a:p>
            <a:pPr marL="914400" lvl="1" indent="-457200">
              <a:lnSpc>
                <a:spcPct val="110000"/>
              </a:lnSpc>
              <a:spcBef>
                <a:spcPts val="0"/>
              </a:spcBef>
              <a:buAutoNum type="alphaLcPeriod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politykę kontroli dostępu</a:t>
            </a:r>
          </a:p>
          <a:p>
            <a:pPr marL="914400" lvl="1" indent="-457200">
              <a:lnSpc>
                <a:spcPct val="110000"/>
              </a:lnSpc>
              <a:spcBef>
                <a:spcPts val="0"/>
              </a:spcBef>
              <a:buAutoNum type="alphaLcPeriod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stosowanie uwierzytelniania wieloskładnikowego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altLang="pl-PL" sz="1100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pl-PL" altLang="pl-PL" sz="1100" b="1" baseline="0" dirty="0">
                <a:latin typeface="Arial" panose="020B0604020202020204" pitchFamily="34" charset="0"/>
                <a:cs typeface="Arial" panose="020B0604020202020204" pitchFamily="34" charset="0"/>
              </a:rPr>
              <a:t>II. KOMPETENCJE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pl-PL" altLang="pl-PL" sz="1100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0000"/>
              </a:lnSpc>
              <a:spcBef>
                <a:spcPts val="1200"/>
              </a:spcBef>
            </a:pPr>
            <a:r>
              <a:rPr lang="pl-PL" alt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Pokrycie kosztów:</a:t>
            </a:r>
          </a:p>
          <a:p>
            <a:pPr marL="457200" lvl="0" indent="-457200">
              <a:lnSpc>
                <a:spcPct val="100000"/>
              </a:lnSpc>
              <a:spcBef>
                <a:spcPts val="1200"/>
              </a:spcBef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szkoleń z zakresu cyberbezpieczeństwa dla kadry JST istotnej z punktu widzenia wdrożonej polityki cyberbezpieczeństwa / zarządzania bezpieczeństwem informacji, w tym w szczególności w zakresie środków wdrażanych w ramach projektu</a:t>
            </a:r>
          </a:p>
          <a:p>
            <a:pPr marL="457200" lvl="0" indent="-457200">
              <a:lnSpc>
                <a:spcPct val="100000"/>
              </a:lnSpc>
              <a:spcBef>
                <a:spcPts val="1200"/>
              </a:spcBef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szkoleń d</a:t>
            </a:r>
            <a:r>
              <a:rPr lang="pl-PL" sz="2400" dirty="0"/>
              <a:t>la:</a:t>
            </a:r>
          </a:p>
          <a:p>
            <a:pPr marL="914400" lvl="1" indent="-457200">
              <a:buAutoNum type="alphaLcPeriod"/>
            </a:pPr>
            <a:r>
              <a:rPr lang="pl-PL" sz="2400" dirty="0"/>
              <a:t>informatyków odpowiedzialnych za bezpieczeństwo teleinformatyczne / cyberbezpieczeństwo</a:t>
            </a:r>
          </a:p>
          <a:p>
            <a:pPr marL="914400" lvl="1" indent="-457200">
              <a:buAutoNum type="alphaLcPeriod"/>
            </a:pPr>
            <a:r>
              <a:rPr lang="pl-PL" sz="2400" dirty="0"/>
              <a:t>kadry kierowniczej JST</a:t>
            </a:r>
          </a:p>
          <a:p>
            <a:pPr marL="914400" lvl="1" indent="-457200">
              <a:buAutoNum type="alphaLcPeriod"/>
            </a:pPr>
            <a:r>
              <a:rPr lang="pl-PL" sz="2400" dirty="0"/>
              <a:t>pozostałych pracowników JST, obejmujących m.in. symulowane cyberataki na użytkowników (np. </a:t>
            </a:r>
            <a:r>
              <a:rPr lang="pl-PL" sz="2400" dirty="0" err="1"/>
              <a:t>phishing</a:t>
            </a:r>
            <a:r>
              <a:rPr lang="pl-PL" sz="2400" dirty="0"/>
              <a:t>)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pl-PL" altLang="pl-PL" sz="1100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pl-PL" altLang="pl-PL" sz="1100" b="1" baseline="0" dirty="0">
                <a:latin typeface="Arial" panose="020B0604020202020204" pitchFamily="34" charset="0"/>
                <a:cs typeface="Arial" panose="020B0604020202020204" pitchFamily="34" charset="0"/>
              </a:rPr>
              <a:t>III. TECHNOLOGIE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pl-PL" altLang="pl-PL" sz="1100" b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100" dirty="0"/>
              <a:t>Pokrycie kosztów:</a:t>
            </a:r>
          </a:p>
          <a:p>
            <a:pPr marL="228600" lvl="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pl-PL" sz="1100" dirty="0"/>
              <a:t>zakupu i wdrożenia systemów teleinformatycznych, w tym urządzeń, oprogramowania i usług zapewniających prewencję, reakcję i detekcję zagrożeń cyberbezpieczeństwa</a:t>
            </a:r>
          </a:p>
          <a:p>
            <a:pPr marL="228600" lvl="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pl-PL" sz="1100" dirty="0"/>
              <a:t>usług wdrożenia i konfiguracji tych urządzeń i</a:t>
            </a:r>
            <a:r>
              <a:rPr lang="pl-PL" sz="1100" baseline="0" dirty="0"/>
              <a:t> </a:t>
            </a:r>
            <a:r>
              <a:rPr lang="pl-PL" sz="1100" dirty="0"/>
              <a:t>oprogramowania oraz wsparcia eksperckiego w zakresie</a:t>
            </a:r>
            <a:r>
              <a:rPr lang="pl-PL" sz="1100" baseline="0" dirty="0"/>
              <a:t> </a:t>
            </a:r>
            <a:r>
              <a:rPr lang="pl-PL" sz="1100" dirty="0"/>
              <a:t>cyberbezpieczeństwa</a:t>
            </a:r>
          </a:p>
          <a:p>
            <a:pPr marL="228600" lvl="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pl-PL" sz="1100" dirty="0"/>
              <a:t>zakupu</a:t>
            </a:r>
            <a:r>
              <a:rPr lang="pl-PL" sz="1100" baseline="0" dirty="0"/>
              <a:t> i </a:t>
            </a:r>
            <a:r>
              <a:rPr lang="pl-PL" sz="1100" dirty="0"/>
              <a:t>wdrożenia systemów lub usług na potrzeby SOC (Security</a:t>
            </a:r>
            <a:r>
              <a:rPr lang="pl-PL" sz="1100" baseline="0" dirty="0"/>
              <a:t> </a:t>
            </a:r>
            <a:r>
              <a:rPr lang="pl-PL" sz="1100" dirty="0"/>
              <a:t>Operations Center)</a:t>
            </a:r>
          </a:p>
          <a:p>
            <a:pPr marL="228600" lvl="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pl-PL" sz="1100" dirty="0"/>
              <a:t>systemów lub usług zarządzania podatnościami i skanerów</a:t>
            </a:r>
            <a:r>
              <a:rPr lang="pl-PL" sz="1100" baseline="0" dirty="0"/>
              <a:t> </a:t>
            </a:r>
            <a:r>
              <a:rPr lang="pl-PL" sz="1100" dirty="0"/>
              <a:t>podatności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pl-PL" altLang="pl-PL" sz="1100" b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11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6298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l-PL" altLang="pl-PL" sz="1100" dirty="0" err="1">
                <a:latin typeface="Arial" panose="020B0604020202020204" pitchFamily="34" charset="0"/>
                <a:cs typeface="Arial" panose="020B0604020202020204" pitchFamily="34" charset="0"/>
              </a:rPr>
              <a:t>HelpDesk</a:t>
            </a:r>
            <a:r>
              <a:rPr lang="pl-PL" altLang="pl-PL" sz="1100" dirty="0">
                <a:latin typeface="Arial" panose="020B0604020202020204" pitchFamily="34" charset="0"/>
                <a:cs typeface="Arial" panose="020B0604020202020204" pitchFamily="34" charset="0"/>
              </a:rPr>
              <a:t> – wsparcie świadczyć będzie NASK PIB</a:t>
            </a:r>
            <a:r>
              <a:rPr lang="pl-PL" altLang="pl-PL" sz="1100" baseline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eaLnBrk="1" hangingPunct="1">
              <a:spcBef>
                <a:spcPct val="0"/>
              </a:spcBef>
            </a:pPr>
            <a:r>
              <a:rPr lang="pl-PL" altLang="pl-PL" sz="1100" baseline="0" dirty="0">
                <a:latin typeface="Arial" panose="020B0604020202020204" pitchFamily="34" charset="0"/>
                <a:cs typeface="Arial" panose="020B0604020202020204" pitchFamily="34" charset="0"/>
              </a:rPr>
              <a:t>W poradniku zostaną zaproponowane rozwiązania (propozycje inwestycji/zakupów) pod poziom dojrzałości podmiotu.</a:t>
            </a:r>
          </a:p>
          <a:p>
            <a:pPr eaLnBrk="1" hangingPunct="1">
              <a:spcBef>
                <a:spcPct val="0"/>
              </a:spcBef>
            </a:pPr>
            <a:r>
              <a:rPr lang="pl-PL" altLang="pl-PL" sz="1100" baseline="0" dirty="0">
                <a:latin typeface="Arial" panose="020B0604020202020204" pitchFamily="34" charset="0"/>
                <a:cs typeface="Arial" panose="020B0604020202020204" pitchFamily="34" charset="0"/>
              </a:rPr>
              <a:t>Jeżeli podmiot będzie na wysokim poziomie zaawansowania rozwiązań </a:t>
            </a:r>
            <a:r>
              <a:rPr lang="pl-PL" altLang="pl-PL" sz="11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cyberbezpieczeństwa</a:t>
            </a:r>
            <a:r>
              <a:rPr lang="pl-PL" altLang="pl-PL" sz="1100" baseline="0" dirty="0">
                <a:latin typeface="Arial" panose="020B0604020202020204" pitchFamily="34" charset="0"/>
                <a:cs typeface="Arial" panose="020B0604020202020204" pitchFamily="34" charset="0"/>
              </a:rPr>
              <a:t> w organizacji, również będzie możliwość dokonania zakupów, które np. zostaną wykorzystane na wymienię lub aktualizację sprzętu/oprogramowania.</a:t>
            </a:r>
          </a:p>
          <a:p>
            <a:pPr eaLnBrk="1" hangingPunct="1">
              <a:spcBef>
                <a:spcPct val="0"/>
              </a:spcBef>
            </a:pPr>
            <a:r>
              <a:rPr lang="pl-PL" altLang="pl-PL" sz="1100" dirty="0">
                <a:latin typeface="Arial" panose="020B0604020202020204" pitchFamily="34" charset="0"/>
                <a:cs typeface="Arial" panose="020B0604020202020204" pitchFamily="34" charset="0"/>
              </a:rPr>
              <a:t>Możliwość</a:t>
            </a:r>
            <a:r>
              <a:rPr lang="pl-PL" altLang="pl-PL" sz="1100" baseline="0" dirty="0">
                <a:latin typeface="Arial" panose="020B0604020202020204" pitchFamily="34" charset="0"/>
                <a:cs typeface="Arial" panose="020B0604020202020204" pitchFamily="34" charset="0"/>
              </a:rPr>
              <a:t> podejmowania wspólnych działań przez kilka podmiotów zostanie rozważona i uwzględniona w poradniku/przewodniku. Kwestia ta zostanie również poddana konsultacjom z ZSI KWIRST (Zespołu ds. Społeczeństwa Informacyjnego Komisji Wspólnej Rządu i Samorządu Terytorialnego)</a:t>
            </a: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12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6580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z="1100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13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340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01CDC3-9EEF-4BB6-B868-1D5BD9685001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8574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/>
              <a:t>Wdrożenie projektu stanowi część realizacji interwencji wskazanych w Priorytecie II Zaawansowane usługi cyfrowe Programu Fundusze Europejskie na Rozwój Cyfrowy, w tym Działania 2.2 Wzmocnienie krajowego systemu cyberbezpieczeństwa</a:t>
            </a:r>
          </a:p>
          <a:p>
            <a:endParaRPr lang="pl-PL" sz="1100" dirty="0"/>
          </a:p>
          <a:p>
            <a:pPr marL="0" indent="0">
              <a:buNone/>
            </a:pPr>
            <a:r>
              <a:rPr lang="pl-PL" sz="1100" dirty="0"/>
              <a:t>Realizacja projektu poprzez wsparcie grantowe JST przyczyni się do: </a:t>
            </a:r>
          </a:p>
          <a:p>
            <a:pPr lvl="0"/>
            <a:r>
              <a:rPr lang="pl-PL" sz="1100" dirty="0"/>
              <a:t>- wdrożenia w jednostkach samorządu terytorialnego systemów informatycznych, w tym urządzeń, oprogramowania i usług zapewniających prewencję, reakcję i detekcję zagrożeń cyberbezpieczeństwa</a:t>
            </a:r>
          </a:p>
          <a:p>
            <a:r>
              <a:rPr lang="pl-PL" sz="1100" dirty="0"/>
              <a:t>- zwiększenia poziomu wiedzy w zakresie cyberbezpieczeństwa, a także wiedzy na temat wdrażanych rozwiązań w JST wśród pracowników samorządowych i osób wykonujących zadania w obszarze cyberbezpieczeństwa na rzecz samorządu terytorialnego, zatrudnionych w jednostkach organizacyjnych JST</a:t>
            </a: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2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258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l-PL" altLang="pl-PL" sz="1100" dirty="0">
                <a:latin typeface="Arial" panose="020B0604020202020204" pitchFamily="34" charset="0"/>
                <a:cs typeface="Arial" panose="020B0604020202020204" pitchFamily="34" charset="0"/>
              </a:rPr>
              <a:t>Jednostki podległe,</a:t>
            </a:r>
            <a:r>
              <a:rPr lang="pl-PL" altLang="pl-PL" sz="1100" baseline="0" dirty="0">
                <a:latin typeface="Arial" panose="020B0604020202020204" pitchFamily="34" charset="0"/>
                <a:cs typeface="Arial" panose="020B0604020202020204" pitchFamily="34" charset="0"/>
              </a:rPr>
              <a:t> takie jak: ośrodki pomocy społecznej, zakłady gospodarki komunalnej, placówki oświatowe, samorządowe instytucje kultury, biblioteki publiczne, DPS.</a:t>
            </a: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3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023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85750" indent="-285750" eaLnBrk="1" hangingPunct="1">
              <a:spcBef>
                <a:spcPct val="0"/>
              </a:spcBef>
              <a:buAutoNum type="romanUcPeriod"/>
            </a:pP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Wzrost</a:t>
            </a:r>
            <a:r>
              <a:rPr lang="pl-PL" sz="11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liczby ataków (zgłoszenia do CSIRT NASK)</a:t>
            </a:r>
          </a:p>
          <a:p>
            <a:pPr marL="285750" indent="-285750" eaLnBrk="1" hangingPunct="1">
              <a:spcBef>
                <a:spcPct val="0"/>
              </a:spcBef>
              <a:buAutoNum type="romanUcPeriod"/>
            </a:pPr>
            <a:r>
              <a:rPr lang="pl-PL" sz="11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Kontynuacja i uzupełnienie wsparcia dla JST z „Cyfrowej Gminy”, „Cyfrowego Powiatu” i „Cyfrowego Województwa”</a:t>
            </a:r>
          </a:p>
          <a:p>
            <a:pPr marL="285750" indent="-285750" eaLnBrk="1" hangingPunct="1">
              <a:spcBef>
                <a:spcPct val="0"/>
              </a:spcBef>
              <a:buAutoNum type="romanUcPeriod"/>
            </a:pPr>
            <a:r>
              <a:rPr lang="pl-PL" sz="11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Wyniki diagnozy Cyberbezpieczeństwa w JST (na slajdzie – zbadana populacja 90% - 2 247 z 2 477 gmin)</a:t>
            </a:r>
            <a:endParaRPr lang="pl-PL" sz="11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pl-PL" sz="11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0 -</a:t>
            </a:r>
            <a:r>
              <a:rPr lang="pl-PL" sz="1050" dirty="0"/>
              <a:t> </a:t>
            </a: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Całkowity brak realizacji wymagania. Brak świadomości wymogu.</a:t>
            </a:r>
            <a:r>
              <a:rPr lang="pl-PL" sz="1050" dirty="0"/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pl-PL" sz="1050" dirty="0"/>
              <a:t>1 - </a:t>
            </a: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Wymaganie spełnione w małym stopniu. Świadomość istnienia wymagania.</a:t>
            </a:r>
            <a:r>
              <a:rPr lang="pl-PL" sz="1050" dirty="0"/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pl-PL" sz="1050" dirty="0"/>
              <a:t> -</a:t>
            </a:r>
            <a:r>
              <a:rPr lang="pl-PL" sz="1050" baseline="0" dirty="0"/>
              <a:t> </a:t>
            </a: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Częściowa realizacja wymagania.</a:t>
            </a:r>
            <a:r>
              <a:rPr lang="pl-PL" sz="1050" dirty="0"/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pl-PL" sz="11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</a:t>
            </a:r>
            <a:r>
              <a:rPr lang="pl-PL" sz="1050" dirty="0"/>
              <a:t> </a:t>
            </a: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Drobne niedociągnięcia, niewpływające na bezpieczeństwo IT.</a:t>
            </a:r>
            <a:r>
              <a:rPr lang="pl-PL" sz="1050" dirty="0"/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pl-PL" sz="1050" dirty="0"/>
              <a:t> - </a:t>
            </a: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Pełna zgodność z wymaganiami.</a:t>
            </a:r>
            <a:r>
              <a:rPr lang="pl-PL" sz="1050" dirty="0"/>
              <a:t> </a:t>
            </a:r>
            <a:endParaRPr lang="pl-PL" altLang="pl-PL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pl-PL" altLang="pl-PL" sz="1100" dirty="0">
                <a:latin typeface="Arial" panose="020B0604020202020204" pitchFamily="34" charset="0"/>
                <a:cs typeface="Arial" panose="020B0604020202020204" pitchFamily="34" charset="0"/>
              </a:rPr>
              <a:t>N- 2247 – niemal 90% wszystkich gmin (MNP – 61, GM – 225, GMW – 587, W</a:t>
            </a:r>
            <a:r>
              <a:rPr lang="pl-PL" altLang="pl-PL" sz="1100" baseline="0" dirty="0">
                <a:latin typeface="Arial" panose="020B0604020202020204" pitchFamily="34" charset="0"/>
                <a:cs typeface="Arial" panose="020B0604020202020204" pitchFamily="34" charset="0"/>
              </a:rPr>
              <a:t> – 1374)</a:t>
            </a: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4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25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l-PL" altLang="pl-PL" sz="1100" b="1" dirty="0">
                <a:latin typeface="Arial" panose="020B0604020202020204" pitchFamily="34" charset="0"/>
                <a:cs typeface="Arial" panose="020B0604020202020204" pitchFamily="34" charset="0"/>
              </a:rPr>
              <a:t>Średnia pomiędzy 1,30</a:t>
            </a:r>
            <a:r>
              <a:rPr lang="pl-PL" altLang="pl-PL" sz="11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a 1,89. </a:t>
            </a:r>
            <a:endParaRPr lang="pl-PL" altLang="pl-PL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0 -</a:t>
            </a:r>
            <a:r>
              <a:rPr lang="pl-PL" sz="1050" dirty="0"/>
              <a:t> </a:t>
            </a: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Całkowity brak realizacji wymagania. Brak świadomości wymogu.</a:t>
            </a:r>
            <a:r>
              <a:rPr lang="pl-PL" sz="1050" dirty="0"/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pl-PL" sz="1050" b="1" dirty="0"/>
              <a:t>1 - </a:t>
            </a:r>
            <a:r>
              <a:rPr lang="pl-PL" sz="11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Wymaganie spełnione w małym stopniu. Świadomość istnienia wymagania.</a:t>
            </a:r>
            <a:r>
              <a:rPr lang="pl-PL" sz="1050" b="1" dirty="0"/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pl-PL" sz="1050" dirty="0"/>
              <a:t> -</a:t>
            </a:r>
            <a:r>
              <a:rPr lang="pl-PL" sz="1050" baseline="0" dirty="0"/>
              <a:t> </a:t>
            </a: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Częściowa realizacja wymagania.</a:t>
            </a:r>
            <a:r>
              <a:rPr lang="pl-PL" sz="1050" dirty="0"/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pl-PL" sz="11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</a:t>
            </a:r>
            <a:r>
              <a:rPr lang="pl-PL" sz="1050" dirty="0"/>
              <a:t> </a:t>
            </a: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Drobne niedociągnięcia, niewpływające na bezpieczeństwo IT.</a:t>
            </a:r>
            <a:r>
              <a:rPr lang="pl-PL" sz="1050" dirty="0"/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pl-PL" sz="1050" dirty="0"/>
              <a:t> - </a:t>
            </a:r>
            <a:r>
              <a:rPr lang="pl-PL" sz="11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Pełna zgodność z wymaganiami.</a:t>
            </a:r>
            <a:r>
              <a:rPr lang="pl-PL" sz="1050" dirty="0"/>
              <a:t> </a:t>
            </a:r>
            <a:endParaRPr lang="pl-PL" altLang="pl-PL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5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829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r>
              <a:rPr lang="pl-PL" sz="1100" b="1" dirty="0">
                <a:solidFill>
                  <a:srgbClr val="FF0000"/>
                </a:solidFill>
                <a:effectLst/>
              </a:rPr>
              <a:t>Wskaźnik dochodów</a:t>
            </a:r>
            <a:r>
              <a:rPr lang="pl-PL" sz="1100" b="1" baseline="0" dirty="0">
                <a:solidFill>
                  <a:srgbClr val="FF0000"/>
                </a:solidFill>
                <a:effectLst/>
              </a:rPr>
              <a:t> podatkowych </a:t>
            </a:r>
            <a:r>
              <a:rPr lang="pl-PL" sz="1100" b="1" dirty="0">
                <a:solidFill>
                  <a:srgbClr val="FF0000"/>
                </a:solidFill>
                <a:effectLst/>
              </a:rPr>
              <a:t>G (dla gminy) </a:t>
            </a:r>
            <a:r>
              <a:rPr lang="pl-PL" sz="1100" b="0" dirty="0">
                <a:solidFill>
                  <a:srgbClr val="FF0000"/>
                </a:solidFill>
                <a:effectLst/>
              </a:rPr>
              <a:t>oblicza się dzieląc kwotę dochodów podatkowych (m.in. z tytułu podatków – od nieruchomości, rolnego, leśnego, od środków transportowych, od czynności cywilnoprawnych, a także wpływy z CIT i PIT) za rok poprzedzający rok bazowy przez liczbę mieszkańców gminy.</a:t>
            </a:r>
          </a:p>
          <a:p>
            <a:pPr rtl="0"/>
            <a:r>
              <a:rPr lang="pl-PL" sz="1100" b="1" dirty="0">
                <a:solidFill>
                  <a:srgbClr val="FF0000"/>
                </a:solidFill>
                <a:effectLst/>
              </a:rPr>
              <a:t>Wskaźnik dochodów</a:t>
            </a:r>
            <a:r>
              <a:rPr lang="pl-PL" sz="1100" b="1" baseline="0" dirty="0">
                <a:solidFill>
                  <a:srgbClr val="FF0000"/>
                </a:solidFill>
                <a:effectLst/>
              </a:rPr>
              <a:t> podatkowych </a:t>
            </a:r>
            <a:r>
              <a:rPr lang="pl-PL" sz="1100" b="1" dirty="0">
                <a:solidFill>
                  <a:srgbClr val="FF0000"/>
                </a:solidFill>
                <a:effectLst/>
              </a:rPr>
              <a:t>P (dla powiatu) </a:t>
            </a:r>
            <a:r>
              <a:rPr lang="pl-PL" sz="1100" b="0" dirty="0">
                <a:solidFill>
                  <a:srgbClr val="FF0000"/>
                </a:solidFill>
                <a:effectLst/>
              </a:rPr>
              <a:t>oblicza się, dzieląc kwotę dochodów podatkowych powiatu, planowanych na rok budżetowy przez liczbę mieszkańców powiatu.</a:t>
            </a:r>
          </a:p>
          <a:p>
            <a:pPr rtl="0"/>
            <a:r>
              <a:rPr lang="pl-PL" sz="1100" b="1" dirty="0"/>
              <a:t>Wskaźnik </a:t>
            </a:r>
            <a:r>
              <a:rPr lang="pl-PL" sz="1100" b="1" dirty="0">
                <a:solidFill>
                  <a:srgbClr val="FF0000"/>
                </a:solidFill>
                <a:effectLst/>
              </a:rPr>
              <a:t>dochodów</a:t>
            </a:r>
            <a:r>
              <a:rPr lang="pl-PL" sz="1100" b="1" baseline="0" dirty="0">
                <a:solidFill>
                  <a:srgbClr val="FF0000"/>
                </a:solidFill>
                <a:effectLst/>
              </a:rPr>
              <a:t> podatkowych </a:t>
            </a:r>
            <a:r>
              <a:rPr lang="pl-PL" sz="1100" b="1" dirty="0"/>
              <a:t>W (dla województwa) </a:t>
            </a:r>
            <a:r>
              <a:rPr lang="pl-PL" sz="1100" b="0" dirty="0"/>
              <a:t>oblicza się, dzieląc kwotę dochodów podatkowych województwa, planowanych na rok budżetowy przez liczbę mieszkańców województwa.</a:t>
            </a:r>
            <a:endParaRPr lang="pl-PL" sz="1100" b="0" dirty="0">
              <a:solidFill>
                <a:srgbClr val="FF0000"/>
              </a:solidFill>
              <a:effectLst/>
            </a:endParaRPr>
          </a:p>
          <a:p>
            <a:pPr rtl="0"/>
            <a:endParaRPr lang="pl-PL" sz="1100" b="1" dirty="0">
              <a:effectLst/>
            </a:endParaRPr>
          </a:p>
          <a:p>
            <a:pPr rtl="0"/>
            <a:r>
              <a:rPr lang="pl-PL" sz="1100" b="1" dirty="0">
                <a:effectLst/>
              </a:rPr>
              <a:t>USTAWA O ZASADACH REALIZACJI ZADAŃ FINANSOWANYCH ZE ŚRODKÓW EUROPEJSKICH W PERSPEKTYWIE FINANSOWEJ 2021-2027</a:t>
            </a:r>
          </a:p>
          <a:p>
            <a:pPr rtl="0"/>
            <a:r>
              <a:rPr lang="pl-PL" sz="1100" dirty="0">
                <a:effectLst/>
              </a:rPr>
              <a:t>z dnia 28 kwietnia 2022 r. </a:t>
            </a:r>
            <a:r>
              <a:rPr lang="pl-PL" sz="1100" dirty="0">
                <a:effectLst/>
                <a:hlinkClick r:id="rId3" tooltip="https://sip.legalis.pl/document-view.seam?documentid=mfrxilrtg4ytonjzhazdq"/>
              </a:rPr>
              <a:t>(Dz.U. z 2022 r. poz. 1079)</a:t>
            </a:r>
            <a:endParaRPr lang="pl-PL" sz="1100" dirty="0">
              <a:effectLst/>
            </a:endParaRPr>
          </a:p>
          <a:p>
            <a:pPr rtl="0"/>
            <a:r>
              <a:rPr lang="pl-PL" sz="1100" dirty="0">
                <a:effectLst/>
              </a:rPr>
              <a:t> </a:t>
            </a:r>
          </a:p>
          <a:p>
            <a:pPr rtl="0"/>
            <a:r>
              <a:rPr lang="pl-PL" sz="1100" b="1" dirty="0">
                <a:effectLst/>
              </a:rPr>
              <a:t>Art. 41</a:t>
            </a:r>
          </a:p>
          <a:p>
            <a:pPr rtl="0"/>
            <a:r>
              <a:rPr lang="pl-PL" sz="1100" dirty="0">
                <a:effectLst/>
              </a:rPr>
              <a:t>1. W ramach programów mogą być realizowane projekty grantowe.</a:t>
            </a:r>
          </a:p>
          <a:p>
            <a:pPr rtl="0"/>
            <a:r>
              <a:rPr lang="pl-PL" sz="1100" dirty="0">
                <a:effectLst/>
              </a:rPr>
              <a:t>2. Projektem grantowym jest projekt, którego beneficjent udziela grantów na realizację zadań służących osiągnięciu celu tego projektu przez </a:t>
            </a:r>
            <a:r>
              <a:rPr lang="pl-PL" sz="1100" dirty="0" err="1">
                <a:effectLst/>
              </a:rPr>
              <a:t>grantobiorców</a:t>
            </a:r>
            <a:r>
              <a:rPr lang="pl-PL" sz="1100" dirty="0">
                <a:effectLst/>
              </a:rPr>
              <a:t>.</a:t>
            </a:r>
          </a:p>
          <a:p>
            <a:pPr rtl="0"/>
            <a:r>
              <a:rPr lang="pl-PL" sz="1100" dirty="0">
                <a:effectLst/>
              </a:rPr>
              <a:t>3. </a:t>
            </a:r>
            <a:r>
              <a:rPr lang="pl-PL" sz="1100" dirty="0" err="1">
                <a:effectLst/>
              </a:rPr>
              <a:t>Grantobiorcą</a:t>
            </a:r>
            <a:r>
              <a:rPr lang="pl-PL" sz="1100" dirty="0">
                <a:effectLst/>
              </a:rPr>
              <a:t> jest podmiot publiczny albo prywatny, inny niż beneficjent projektu grantowego albo partner projektu partnerskiego, wybrany w drodze otwartego naboru ogłoszonego przez beneficjenta projektu grantowego w ramach realizacji projektu grantowego.</a:t>
            </a:r>
          </a:p>
          <a:p>
            <a:pPr rtl="0"/>
            <a:r>
              <a:rPr lang="pl-PL" sz="1100" dirty="0">
                <a:effectLst/>
              </a:rPr>
              <a:t>4. </a:t>
            </a:r>
            <a:r>
              <a:rPr lang="pl-PL" sz="1100" dirty="0" err="1">
                <a:effectLst/>
              </a:rPr>
              <a:t>Grantobiorcą</a:t>
            </a:r>
            <a:r>
              <a:rPr lang="pl-PL" sz="1100" dirty="0">
                <a:effectLst/>
              </a:rPr>
              <a:t> nie może być podmiot wykluczony z możliwości otrzymania dofinansowania na podstawie przepisów odrębnych.</a:t>
            </a:r>
          </a:p>
          <a:p>
            <a:pPr rtl="0"/>
            <a:r>
              <a:rPr lang="pl-PL" sz="1100" dirty="0">
                <a:effectLst/>
              </a:rPr>
              <a:t>5. Grantem są środki finansowe programu, które beneficjent projektu grantowego przekazał </a:t>
            </a:r>
            <a:r>
              <a:rPr lang="pl-PL" sz="1100" dirty="0" err="1">
                <a:effectLst/>
              </a:rPr>
              <a:t>grantobiorcy</a:t>
            </a:r>
            <a:r>
              <a:rPr lang="pl-PL" sz="1100" dirty="0">
                <a:effectLst/>
              </a:rPr>
              <a:t> na realizację zadań, o których mowa w ust. 2.</a:t>
            </a:r>
          </a:p>
          <a:p>
            <a:pPr rtl="0"/>
            <a:r>
              <a:rPr lang="pl-PL" sz="1100" dirty="0">
                <a:effectLst/>
              </a:rPr>
              <a:t>6. Wartość grantu przekazanego </a:t>
            </a:r>
            <a:r>
              <a:rPr lang="pl-PL" sz="1100" dirty="0" err="1">
                <a:effectLst/>
              </a:rPr>
              <a:t>grantobiorcy</a:t>
            </a:r>
            <a:r>
              <a:rPr lang="pl-PL" sz="1100" dirty="0">
                <a:effectLst/>
              </a:rPr>
              <a:t> nie może przekroczyć równowartości w złotych </a:t>
            </a:r>
            <a:r>
              <a:rPr lang="pl-PL" sz="1100" b="1" dirty="0">
                <a:effectLst/>
              </a:rPr>
              <a:t>200 000 euro</a:t>
            </a:r>
            <a:r>
              <a:rPr lang="pl-PL" sz="1100" dirty="0">
                <a:effectLst/>
              </a:rPr>
              <a:t>.</a:t>
            </a:r>
          </a:p>
          <a:p>
            <a:r>
              <a:rPr lang="pl-PL" sz="1100" dirty="0"/>
              <a:t>ma menu kontekstowe</a:t>
            </a: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6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5945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z="1100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7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203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l-PL" sz="1200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Instytucja może wybierać projekty w sposób </a:t>
            </a:r>
            <a:r>
              <a:rPr lang="pl-PL" sz="1200" b="0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niekonkurencyjny, jeśli zaistnieją łącznie dwie przesłanki z art. 44 ust. 2 ww. ustawy 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 zasadach realizacji zadań finansowanych ze środków europejskich w perspektywie finansowej 2021-2027</a:t>
            </a:r>
            <a:r>
              <a:rPr lang="pl-PL" sz="1200" b="0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eaLnBrk="1" hangingPunct="1">
              <a:spcBef>
                <a:spcPct val="0"/>
              </a:spcBef>
            </a:pPr>
            <a:endParaRPr lang="pl-PL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r>
              <a:rPr lang="pl-PL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Konieczność</a:t>
            </a:r>
            <a:r>
              <a:rPr lang="pl-PL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wskazania wprost powierzenia zadania CPPC przez Ministra Cyfryzacji.</a:t>
            </a:r>
          </a:p>
          <a:p>
            <a:pPr eaLnBrk="1" hangingPunct="1">
              <a:spcBef>
                <a:spcPct val="0"/>
              </a:spcBef>
            </a:pPr>
            <a:endParaRPr lang="pl-PL" altLang="pl-PL" sz="1200" b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r>
              <a:rPr lang="pl-PL" altLang="pl-PL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Oczekujemy na stanowisko Departamentu Prawnego.</a:t>
            </a:r>
            <a:endParaRPr lang="pl-PL" altLang="pl-PL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8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371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>
            <a:extLst>
              <a:ext uri="{FF2B5EF4-FFF2-40B4-BE49-F238E27FC236}">
                <a16:creationId xmlns:a16="http://schemas.microsoft.com/office/drawing/2014/main" id="{CE12FC05-28B5-405A-BC4F-883EC9BA2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>
            <a:extLst>
              <a:ext uri="{FF2B5EF4-FFF2-40B4-BE49-F238E27FC236}">
                <a16:creationId xmlns:a16="http://schemas.microsoft.com/office/drawing/2014/main" id="{85C83816-D251-4A13-BC03-8F046A37BB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l-PL" altLang="pl-PL" sz="1100" dirty="0">
                <a:latin typeface="Arial" panose="020B0604020202020204" pitchFamily="34" charset="0"/>
                <a:cs typeface="Arial" panose="020B0604020202020204" pitchFamily="34" charset="0"/>
              </a:rPr>
              <a:t>Początek okresu kwalifikowalności wydatków – 1 czerwca 2023</a:t>
            </a:r>
          </a:p>
          <a:p>
            <a:pPr eaLnBrk="1" hangingPunct="1">
              <a:spcBef>
                <a:spcPct val="0"/>
              </a:spcBef>
            </a:pPr>
            <a:endParaRPr lang="pl-PL" altLang="pl-P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6" name="Symbol zastępczy numeru slajdu 3">
            <a:extLst>
              <a:ext uri="{FF2B5EF4-FFF2-40B4-BE49-F238E27FC236}">
                <a16:creationId xmlns:a16="http://schemas.microsoft.com/office/drawing/2014/main" id="{D6D2CE6B-EC63-4D0C-896D-5A1431317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86F91C-9419-481F-813F-942C16F0A6D9}" type="slidenum">
              <a:rPr lang="pl-PL" altLang="pl-PL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9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928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>
            <a:extLst>
              <a:ext uri="{FF2B5EF4-FFF2-40B4-BE49-F238E27FC236}">
                <a16:creationId xmlns:a16="http://schemas.microsoft.com/office/drawing/2014/main" id="{657D9118-3C29-4F19-A695-42FBD9E65B3D}"/>
              </a:ext>
            </a:extLst>
          </p:cNvPr>
          <p:cNvSpPr/>
          <p:nvPr userDrawn="1"/>
        </p:nvSpPr>
        <p:spPr>
          <a:xfrm>
            <a:off x="1025525" y="1983573"/>
            <a:ext cx="9995816" cy="3630062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87" y="490243"/>
            <a:ext cx="1231537" cy="979756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255" y="490243"/>
            <a:ext cx="1231537" cy="979756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023" y="490243"/>
            <a:ext cx="1231537" cy="9797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0332" y="2775173"/>
            <a:ext cx="9031400" cy="1004864"/>
          </a:xfrm>
        </p:spPr>
        <p:txBody>
          <a:bodyPr anchor="t" anchorCtr="0">
            <a:normAutofit/>
          </a:bodyPr>
          <a:lstStyle>
            <a:lvl1pPr algn="l">
              <a:lnSpc>
                <a:spcPts val="3629"/>
              </a:lnSpc>
              <a:defRPr sz="2903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0345" y="4410532"/>
            <a:ext cx="9031311" cy="979756"/>
          </a:xfrm>
        </p:spPr>
        <p:txBody>
          <a:bodyPr>
            <a:normAutofit/>
          </a:bodyPr>
          <a:lstStyle>
            <a:lvl1pPr marL="0" indent="0" algn="l">
              <a:lnSpc>
                <a:spcPts val="3175"/>
              </a:lnSpc>
              <a:buNone/>
              <a:defRPr sz="2540" b="1">
                <a:solidFill>
                  <a:schemeClr val="tx2"/>
                </a:solidFill>
              </a:defRPr>
            </a:lvl1pPr>
            <a:lvl2pPr marL="457203" indent="0" algn="ctr">
              <a:buNone/>
              <a:defRPr sz="2000"/>
            </a:lvl2pPr>
            <a:lvl3pPr marL="914406" indent="0" algn="ctr">
              <a:buNone/>
              <a:defRPr sz="1800"/>
            </a:lvl3pPr>
            <a:lvl4pPr marL="1371609" indent="0" algn="ctr">
              <a:buNone/>
              <a:defRPr sz="1600"/>
            </a:lvl4pPr>
            <a:lvl5pPr marL="1828812" indent="0" algn="ctr">
              <a:buNone/>
              <a:defRPr sz="1600"/>
            </a:lvl5pPr>
            <a:lvl6pPr marL="2286015" indent="0" algn="ctr">
              <a:buNone/>
              <a:defRPr sz="1600"/>
            </a:lvl6pPr>
            <a:lvl7pPr marL="2743218" indent="0" algn="ctr">
              <a:buNone/>
              <a:defRPr sz="1600"/>
            </a:lvl7pPr>
            <a:lvl8pPr marL="3200421" indent="0" algn="ctr">
              <a:buNone/>
              <a:defRPr sz="1600"/>
            </a:lvl8pPr>
            <a:lvl9pPr marL="3657624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68958" y="490243"/>
            <a:ext cx="2052383" cy="316710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633"/>
              </a:lnSpc>
              <a:defRPr sz="127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2023-05-30</a:t>
            </a:fld>
            <a:endParaRPr lang="pl-PL" dirty="0"/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265080E1-D4B5-4121-AC77-601689E390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9" name="Obraz 18" descr="Obraz zawierający tekst&#10;&#10;Opis wygenerowany automatycznie">
            <a:extLst>
              <a:ext uri="{FF2B5EF4-FFF2-40B4-BE49-F238E27FC236}">
                <a16:creationId xmlns:a16="http://schemas.microsoft.com/office/drawing/2014/main" id="{06556EAA-6E83-4947-9C46-3D9C2DA8905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pic>
        <p:nvPicPr>
          <p:cNvPr id="20" name="Obraz 19">
            <a:extLst>
              <a:ext uri="{FF2B5EF4-FFF2-40B4-BE49-F238E27FC236}">
                <a16:creationId xmlns:a16="http://schemas.microsoft.com/office/drawing/2014/main" id="{8F3B5FCC-9E9B-46EA-869A-332359BBDE9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7D6ECFD9-FD8D-43ED-949C-21A0983C597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22" name="Obraz 21">
            <a:extLst>
              <a:ext uri="{FF2B5EF4-FFF2-40B4-BE49-F238E27FC236}">
                <a16:creationId xmlns:a16="http://schemas.microsoft.com/office/drawing/2014/main" id="{7E619B97-5C80-4C40-AB7A-5E57AC44508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0511" y="1290527"/>
            <a:ext cx="409961" cy="288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A877228D-3FF9-4542-A45F-814912ED0807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4" name="Obraz 23">
            <a:extLst>
              <a:ext uri="{FF2B5EF4-FFF2-40B4-BE49-F238E27FC236}">
                <a16:creationId xmlns:a16="http://schemas.microsoft.com/office/drawing/2014/main" id="{8E123CD2-A590-42A0-A129-16C91D082C71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892E4F27-EF89-4F85-90D5-EAD0F754FE2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6" name="Obraz 25">
            <a:extLst>
              <a:ext uri="{FF2B5EF4-FFF2-40B4-BE49-F238E27FC236}">
                <a16:creationId xmlns:a16="http://schemas.microsoft.com/office/drawing/2014/main" id="{C76B7823-329C-43A4-81F4-C5229160835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9468CD13-5D09-4E52-B222-3BDE2B72392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28" name="Obraz 27">
            <a:extLst>
              <a:ext uri="{FF2B5EF4-FFF2-40B4-BE49-F238E27FC236}">
                <a16:creationId xmlns:a16="http://schemas.microsoft.com/office/drawing/2014/main" id="{A1428C83-8689-4F1B-B4F6-6CEEB01AEC2B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3220" y="531095"/>
            <a:ext cx="359071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3D1E3E94-40D0-490E-AB37-768EA0D836B5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0" name="Obraz 29">
            <a:extLst>
              <a:ext uri="{FF2B5EF4-FFF2-40B4-BE49-F238E27FC236}">
                <a16:creationId xmlns:a16="http://schemas.microsoft.com/office/drawing/2014/main" id="{388CA3E4-D2B5-49BA-B364-D2702C3D4E0B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95336" y="1250549"/>
            <a:ext cx="321553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7F545AF8-DE28-411F-B0C9-3F819537CF61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4637" y="1269736"/>
            <a:ext cx="381000" cy="34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10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9790199" y="6695263"/>
            <a:ext cx="1232383" cy="1627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33"/>
          </a:p>
        </p:txBody>
      </p:sp>
    </p:spTree>
    <p:extLst>
      <p:ext uri="{BB962C8B-B14F-4D97-AF65-F5344CB8AC3E}">
        <p14:creationId xmlns:p14="http://schemas.microsoft.com/office/powerpoint/2010/main" val="127223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9852" y="1796072"/>
            <a:ext cx="4720891" cy="4245627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1255" y="1795869"/>
            <a:ext cx="4720891" cy="424581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9790199" y="6695263"/>
            <a:ext cx="1232383" cy="1627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33"/>
          </a:p>
        </p:txBody>
      </p:sp>
    </p:spTree>
    <p:extLst>
      <p:ext uri="{BB962C8B-B14F-4D97-AF65-F5344CB8AC3E}">
        <p14:creationId xmlns:p14="http://schemas.microsoft.com/office/powerpoint/2010/main" val="739742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>
            <a:extLst>
              <a:ext uri="{FF2B5EF4-FFF2-40B4-BE49-F238E27FC236}">
                <a16:creationId xmlns:a16="http://schemas.microsoft.com/office/drawing/2014/main" id="{5E9BB4E7-FE88-415F-B144-F3AA7B873452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Symbol zastępczy obrazu 10">
            <a:extLst>
              <a:ext uri="{FF2B5EF4-FFF2-40B4-BE49-F238E27FC236}">
                <a16:creationId xmlns:a16="http://schemas.microsoft.com/office/drawing/2014/main" id="{98E2A229-10BD-459F-95B9-A042854EF0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15" name="Obraz 14" descr="Obraz zawierający tekst&#10;&#10;Opis wygenerowany automatycznie">
            <a:extLst>
              <a:ext uri="{FF2B5EF4-FFF2-40B4-BE49-F238E27FC236}">
                <a16:creationId xmlns:a16="http://schemas.microsoft.com/office/drawing/2014/main" id="{83698ECF-4DE2-4872-BEA1-7B41E860916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16" name="Tytuł 1">
            <a:extLst>
              <a:ext uri="{FF2B5EF4-FFF2-40B4-BE49-F238E27FC236}">
                <a16:creationId xmlns:a16="http://schemas.microsoft.com/office/drawing/2014/main" id="{8892BEB9-B380-4EC4-89ED-7370C5642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42741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585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744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rostokąt 35">
            <a:extLst>
              <a:ext uri="{FF2B5EF4-FFF2-40B4-BE49-F238E27FC236}">
                <a16:creationId xmlns:a16="http://schemas.microsoft.com/office/drawing/2014/main" id="{73720C23-52C4-42F9-AFFA-2CB72C086FDA}"/>
              </a:ext>
            </a:extLst>
          </p:cNvPr>
          <p:cNvSpPr/>
          <p:nvPr userDrawn="1"/>
        </p:nvSpPr>
        <p:spPr>
          <a:xfrm>
            <a:off x="1025525" y="1983573"/>
            <a:ext cx="9995816" cy="3630062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Prostokąt 25">
            <a:extLst>
              <a:ext uri="{FF2B5EF4-FFF2-40B4-BE49-F238E27FC236}">
                <a16:creationId xmlns:a16="http://schemas.microsoft.com/office/drawing/2014/main" id="{10F7DB82-6179-42CB-99C0-273481EF3080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8" name="Obraz 27" descr="Obraz zawierający tekst&#10;&#10;Opis wygenerowany automatycznie">
            <a:extLst>
              <a:ext uri="{FF2B5EF4-FFF2-40B4-BE49-F238E27FC236}">
                <a16:creationId xmlns:a16="http://schemas.microsoft.com/office/drawing/2014/main" id="{E8C14976-2B03-43BA-8F1B-5739BB9F32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30" name="Obraz 29">
            <a:extLst>
              <a:ext uri="{FF2B5EF4-FFF2-40B4-BE49-F238E27FC236}">
                <a16:creationId xmlns:a16="http://schemas.microsoft.com/office/drawing/2014/main" id="{10374C42-5BFE-4A14-A238-E04605B335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32" name="Obraz 31">
            <a:extLst>
              <a:ext uri="{FF2B5EF4-FFF2-40B4-BE49-F238E27FC236}">
                <a16:creationId xmlns:a16="http://schemas.microsoft.com/office/drawing/2014/main" id="{0DD3FBDB-D4C5-4E3D-83FB-9E249690CF5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34" name="Obraz 33">
            <a:extLst>
              <a:ext uri="{FF2B5EF4-FFF2-40B4-BE49-F238E27FC236}">
                <a16:creationId xmlns:a16="http://schemas.microsoft.com/office/drawing/2014/main" id="{501A1CB4-390B-45D5-B507-D67E08C1188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3944" y="594790"/>
            <a:ext cx="1080000" cy="9712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0332" y="2785254"/>
            <a:ext cx="9031400" cy="986800"/>
          </a:xfrm>
        </p:spPr>
        <p:txBody>
          <a:bodyPr anchor="t" anchorCtr="0">
            <a:normAutofit/>
          </a:bodyPr>
          <a:lstStyle>
            <a:lvl1pPr algn="l">
              <a:lnSpc>
                <a:spcPts val="3629"/>
              </a:lnSpc>
              <a:defRPr sz="2903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0345" y="4410532"/>
            <a:ext cx="9031311" cy="979756"/>
          </a:xfrm>
        </p:spPr>
        <p:txBody>
          <a:bodyPr>
            <a:normAutofit/>
          </a:bodyPr>
          <a:lstStyle>
            <a:lvl1pPr marL="0" indent="0" algn="l">
              <a:lnSpc>
                <a:spcPts val="3175"/>
              </a:lnSpc>
              <a:buNone/>
              <a:defRPr sz="2540" b="1">
                <a:solidFill>
                  <a:schemeClr val="tx2"/>
                </a:solidFill>
              </a:defRPr>
            </a:lvl1pPr>
            <a:lvl2pPr marL="457203" indent="0" algn="ctr">
              <a:buNone/>
              <a:defRPr sz="2000"/>
            </a:lvl2pPr>
            <a:lvl3pPr marL="914406" indent="0" algn="ctr">
              <a:buNone/>
              <a:defRPr sz="1800"/>
            </a:lvl3pPr>
            <a:lvl4pPr marL="1371609" indent="0" algn="ctr">
              <a:buNone/>
              <a:defRPr sz="1600"/>
            </a:lvl4pPr>
            <a:lvl5pPr marL="1828812" indent="0" algn="ctr">
              <a:buNone/>
              <a:defRPr sz="1600"/>
            </a:lvl5pPr>
            <a:lvl6pPr marL="2286015" indent="0" algn="ctr">
              <a:buNone/>
              <a:defRPr sz="1600"/>
            </a:lvl6pPr>
            <a:lvl7pPr marL="2743218" indent="0" algn="ctr">
              <a:buNone/>
              <a:defRPr sz="1600"/>
            </a:lvl7pPr>
            <a:lvl8pPr marL="3200421" indent="0" algn="ctr">
              <a:buNone/>
              <a:defRPr sz="1600"/>
            </a:lvl8pPr>
            <a:lvl9pPr marL="3657624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68958" y="490243"/>
            <a:ext cx="2052383" cy="316710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633"/>
              </a:lnSpc>
              <a:defRPr sz="127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2023-05-30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60834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ymbol zastępczy obrazu 17">
            <a:extLst>
              <a:ext uri="{FF2B5EF4-FFF2-40B4-BE49-F238E27FC236}">
                <a16:creationId xmlns:a16="http://schemas.microsoft.com/office/drawing/2014/main" id="{B548DA29-C563-4D61-8054-8FCB3676FB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0"/>
            <a:ext cx="8141270" cy="4629319"/>
          </a:xfrm>
          <a:custGeom>
            <a:avLst/>
            <a:gdLst>
              <a:gd name="connsiteX0" fmla="*/ 0 w 8141270"/>
              <a:gd name="connsiteY0" fmla="*/ 0 h 4629319"/>
              <a:gd name="connsiteX1" fmla="*/ 8141270 w 8141270"/>
              <a:gd name="connsiteY1" fmla="*/ 0 h 4629319"/>
              <a:gd name="connsiteX2" fmla="*/ 8141270 w 8141270"/>
              <a:gd name="connsiteY2" fmla="*/ 3909319 h 4629319"/>
              <a:gd name="connsiteX3" fmla="*/ 4181270 w 8141270"/>
              <a:gd name="connsiteY3" fmla="*/ 3909319 h 4629319"/>
              <a:gd name="connsiteX4" fmla="*/ 4181270 w 8141270"/>
              <a:gd name="connsiteY4" fmla="*/ 4629319 h 4629319"/>
              <a:gd name="connsiteX5" fmla="*/ 0 w 8141270"/>
              <a:gd name="connsiteY5" fmla="*/ 4629319 h 4629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41270" h="4629319">
                <a:moveTo>
                  <a:pt x="0" y="0"/>
                </a:moveTo>
                <a:lnTo>
                  <a:pt x="8141270" y="0"/>
                </a:lnTo>
                <a:lnTo>
                  <a:pt x="8141270" y="3909319"/>
                </a:lnTo>
                <a:lnTo>
                  <a:pt x="4181270" y="3909319"/>
                </a:lnTo>
                <a:lnTo>
                  <a:pt x="4181270" y="4629319"/>
                </a:lnTo>
                <a:lnTo>
                  <a:pt x="0" y="46293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buFont typeface="Arial" panose="020B0604020202020204" pitchFamily="34" charset="0"/>
              <a:buNone/>
              <a:defRPr sz="907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0199" y="489652"/>
            <a:ext cx="2052383" cy="332686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633"/>
              </a:lnSpc>
              <a:defRPr sz="127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2023-05-30</a:t>
            </a:fld>
            <a:endParaRPr lang="pl-PL" dirty="0"/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170707E0-6EA5-4E7F-A076-D9AF20F58364}"/>
              </a:ext>
            </a:extLst>
          </p:cNvPr>
          <p:cNvSpPr/>
          <p:nvPr userDrawn="1"/>
        </p:nvSpPr>
        <p:spPr>
          <a:xfrm>
            <a:off x="4182044" y="3909236"/>
            <a:ext cx="8009956" cy="1799636"/>
          </a:xfrm>
          <a:prstGeom prst="rect">
            <a:avLst/>
          </a:prstGeom>
          <a:solidFill>
            <a:srgbClr val="B10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48CBCFF-0010-4469-A215-D3AD08162C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29102" y="4741814"/>
            <a:ext cx="7368608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pic>
        <p:nvPicPr>
          <p:cNvPr id="16" name="Obraz 15" descr="Obraz zawierający tekst&#10;&#10;Opis wygenerowany automatycznie">
            <a:extLst>
              <a:ext uri="{FF2B5EF4-FFF2-40B4-BE49-F238E27FC236}">
                <a16:creationId xmlns:a16="http://schemas.microsoft.com/office/drawing/2014/main" id="{FB77C037-5D6A-47CB-9B55-BC8F7AAAD1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044" y="3909236"/>
            <a:ext cx="3959225" cy="72009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F5589D56-BEE4-4B85-94EF-C4D47E962A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7862" y="5873940"/>
            <a:ext cx="8296276" cy="89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324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>
            <a:extLst>
              <a:ext uri="{FF2B5EF4-FFF2-40B4-BE49-F238E27FC236}">
                <a16:creationId xmlns:a16="http://schemas.microsoft.com/office/drawing/2014/main" id="{931C5B7E-FF81-4C0B-9649-53EACDCF26E1}"/>
              </a:ext>
            </a:extLst>
          </p:cNvPr>
          <p:cNvSpPr/>
          <p:nvPr userDrawn="1"/>
        </p:nvSpPr>
        <p:spPr>
          <a:xfrm>
            <a:off x="2832783" y="3815369"/>
            <a:ext cx="8441051" cy="208312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" name="Grupa 1">
            <a:extLst>
              <a:ext uri="{FF2B5EF4-FFF2-40B4-BE49-F238E27FC236}">
                <a16:creationId xmlns:a16="http://schemas.microsoft.com/office/drawing/2014/main" id="{677C6BD7-C635-4E89-AD92-E2CFA5EC084E}"/>
              </a:ext>
            </a:extLst>
          </p:cNvPr>
          <p:cNvGrpSpPr/>
          <p:nvPr userDrawn="1"/>
        </p:nvGrpSpPr>
        <p:grpSpPr>
          <a:xfrm>
            <a:off x="2832784" y="3813150"/>
            <a:ext cx="6233685" cy="359395"/>
            <a:chOff x="2832785" y="3973019"/>
            <a:chExt cx="4679948" cy="359395"/>
          </a:xfrm>
        </p:grpSpPr>
        <p:sp>
          <p:nvSpPr>
            <p:cNvPr id="16" name="Prostokąt 15">
              <a:extLst>
                <a:ext uri="{FF2B5EF4-FFF2-40B4-BE49-F238E27FC236}">
                  <a16:creationId xmlns:a16="http://schemas.microsoft.com/office/drawing/2014/main" id="{167ED945-9D3C-4682-8442-348B284835CE}"/>
                </a:ext>
              </a:extLst>
            </p:cNvPr>
            <p:cNvSpPr/>
            <p:nvPr userDrawn="1"/>
          </p:nvSpPr>
          <p:spPr>
            <a:xfrm>
              <a:off x="3912284" y="3973019"/>
              <a:ext cx="3600449" cy="359395"/>
            </a:xfrm>
            <a:prstGeom prst="rect">
              <a:avLst/>
            </a:prstGeom>
            <a:solidFill>
              <a:srgbClr val="0052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7" name="Prostokąt 16">
              <a:extLst>
                <a:ext uri="{FF2B5EF4-FFF2-40B4-BE49-F238E27FC236}">
                  <a16:creationId xmlns:a16="http://schemas.microsoft.com/office/drawing/2014/main" id="{932CF1BB-40D2-4394-9F0F-290A1519413F}"/>
                </a:ext>
              </a:extLst>
            </p:cNvPr>
            <p:cNvSpPr/>
            <p:nvPr userDrawn="1"/>
          </p:nvSpPr>
          <p:spPr>
            <a:xfrm>
              <a:off x="2832785" y="3973019"/>
              <a:ext cx="1079500" cy="3587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582A1BC7-32BA-43C1-8EA9-D569419034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93146" y="4447221"/>
            <a:ext cx="7695247" cy="1268392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24" name="Symbol zastępczy obrazu 23">
            <a:extLst>
              <a:ext uri="{FF2B5EF4-FFF2-40B4-BE49-F238E27FC236}">
                <a16:creationId xmlns:a16="http://schemas.microsoft.com/office/drawing/2014/main" id="{B027534C-189F-4DE1-81AD-1A68EC636E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5200" y="4"/>
            <a:ext cx="8141270" cy="4174759"/>
          </a:xfrm>
          <a:custGeom>
            <a:avLst/>
            <a:gdLst>
              <a:gd name="connsiteX0" fmla="*/ 0 w 8141270"/>
              <a:gd name="connsiteY0" fmla="*/ 0 h 4320000"/>
              <a:gd name="connsiteX1" fmla="*/ 8141270 w 8141270"/>
              <a:gd name="connsiteY1" fmla="*/ 0 h 4320000"/>
              <a:gd name="connsiteX2" fmla="*/ 8141270 w 8141270"/>
              <a:gd name="connsiteY2" fmla="*/ 3964391 h 4320000"/>
              <a:gd name="connsiteX3" fmla="*/ 6584309 w 8141270"/>
              <a:gd name="connsiteY3" fmla="*/ 3964391 h 4320000"/>
              <a:gd name="connsiteX4" fmla="*/ 6584309 w 8141270"/>
              <a:gd name="connsiteY4" fmla="*/ 3964390 h 4320000"/>
              <a:gd name="connsiteX5" fmla="*/ 2983861 w 8141270"/>
              <a:gd name="connsiteY5" fmla="*/ 3964390 h 4320000"/>
              <a:gd name="connsiteX6" fmla="*/ 2983861 w 8141270"/>
              <a:gd name="connsiteY6" fmla="*/ 3964389 h 4320000"/>
              <a:gd name="connsiteX7" fmla="*/ 1904362 w 8141270"/>
              <a:gd name="connsiteY7" fmla="*/ 3964389 h 4320000"/>
              <a:gd name="connsiteX8" fmla="*/ 1904362 w 8141270"/>
              <a:gd name="connsiteY8" fmla="*/ 3964391 h 4320000"/>
              <a:gd name="connsiteX9" fmla="*/ 1904359 w 8141270"/>
              <a:gd name="connsiteY9" fmla="*/ 3964391 h 4320000"/>
              <a:gd name="connsiteX10" fmla="*/ 1904359 w 8141270"/>
              <a:gd name="connsiteY10" fmla="*/ 4320000 h 4320000"/>
              <a:gd name="connsiteX11" fmla="*/ 0 w 8141270"/>
              <a:gd name="connsiteY11" fmla="*/ 4320000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41270" h="4320000">
                <a:moveTo>
                  <a:pt x="0" y="0"/>
                </a:moveTo>
                <a:lnTo>
                  <a:pt x="8141270" y="0"/>
                </a:lnTo>
                <a:lnTo>
                  <a:pt x="8141270" y="3964391"/>
                </a:lnTo>
                <a:lnTo>
                  <a:pt x="6584309" y="3964391"/>
                </a:lnTo>
                <a:lnTo>
                  <a:pt x="6584309" y="3964390"/>
                </a:lnTo>
                <a:lnTo>
                  <a:pt x="2983861" y="3964390"/>
                </a:lnTo>
                <a:lnTo>
                  <a:pt x="2983861" y="3964389"/>
                </a:lnTo>
                <a:lnTo>
                  <a:pt x="1904362" y="3964389"/>
                </a:lnTo>
                <a:lnTo>
                  <a:pt x="1904362" y="3964391"/>
                </a:lnTo>
                <a:lnTo>
                  <a:pt x="1904359" y="3964391"/>
                </a:lnTo>
                <a:lnTo>
                  <a:pt x="1904359" y="4320000"/>
                </a:lnTo>
                <a:lnTo>
                  <a:pt x="0" y="432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buFont typeface="Arial" panose="020B0604020202020204" pitchFamily="34" charset="0"/>
              <a:buNone/>
              <a:defRPr sz="907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31411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>
            <a:extLst>
              <a:ext uri="{FF2B5EF4-FFF2-40B4-BE49-F238E27FC236}">
                <a16:creationId xmlns:a16="http://schemas.microsoft.com/office/drawing/2014/main" id="{931C5B7E-FF81-4C0B-9649-53EACDCF26E1}"/>
              </a:ext>
            </a:extLst>
          </p:cNvPr>
          <p:cNvSpPr/>
          <p:nvPr userDrawn="1"/>
        </p:nvSpPr>
        <p:spPr>
          <a:xfrm>
            <a:off x="2832783" y="3815369"/>
            <a:ext cx="8441051" cy="2083123"/>
          </a:xfrm>
          <a:prstGeom prst="rect">
            <a:avLst/>
          </a:prstGeom>
          <a:solidFill>
            <a:srgbClr val="F2C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167ED945-9D3C-4682-8442-348B284835CE}"/>
              </a:ext>
            </a:extLst>
          </p:cNvPr>
          <p:cNvSpPr/>
          <p:nvPr userDrawn="1"/>
        </p:nvSpPr>
        <p:spPr>
          <a:xfrm>
            <a:off x="4270675" y="3813150"/>
            <a:ext cx="4795794" cy="359395"/>
          </a:xfrm>
          <a:prstGeom prst="rect">
            <a:avLst/>
          </a:prstGeom>
          <a:solidFill>
            <a:srgbClr val="D83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932CF1BB-40D2-4394-9F0F-290A1519413F}"/>
              </a:ext>
            </a:extLst>
          </p:cNvPr>
          <p:cNvSpPr/>
          <p:nvPr userDrawn="1"/>
        </p:nvSpPr>
        <p:spPr>
          <a:xfrm>
            <a:off x="2832784" y="3813150"/>
            <a:ext cx="1437893" cy="358777"/>
          </a:xfrm>
          <a:prstGeom prst="rect">
            <a:avLst/>
          </a:prstGeom>
          <a:solidFill>
            <a:srgbClr val="B10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82A1BC7-32BA-43C1-8EA9-D569419034E0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193146" y="4447221"/>
            <a:ext cx="7695247" cy="1268392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24" name="Symbol zastępczy obrazu 23">
            <a:extLst>
              <a:ext uri="{FF2B5EF4-FFF2-40B4-BE49-F238E27FC236}">
                <a16:creationId xmlns:a16="http://schemas.microsoft.com/office/drawing/2014/main" id="{B027534C-189F-4DE1-81AD-1A68EC636E8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925200" y="4"/>
            <a:ext cx="8141270" cy="4174759"/>
          </a:xfrm>
          <a:custGeom>
            <a:avLst/>
            <a:gdLst>
              <a:gd name="connsiteX0" fmla="*/ 0 w 8141270"/>
              <a:gd name="connsiteY0" fmla="*/ 0 h 4320000"/>
              <a:gd name="connsiteX1" fmla="*/ 8141270 w 8141270"/>
              <a:gd name="connsiteY1" fmla="*/ 0 h 4320000"/>
              <a:gd name="connsiteX2" fmla="*/ 8141270 w 8141270"/>
              <a:gd name="connsiteY2" fmla="*/ 3964391 h 4320000"/>
              <a:gd name="connsiteX3" fmla="*/ 6584309 w 8141270"/>
              <a:gd name="connsiteY3" fmla="*/ 3964391 h 4320000"/>
              <a:gd name="connsiteX4" fmla="*/ 6584309 w 8141270"/>
              <a:gd name="connsiteY4" fmla="*/ 3964390 h 4320000"/>
              <a:gd name="connsiteX5" fmla="*/ 2983861 w 8141270"/>
              <a:gd name="connsiteY5" fmla="*/ 3964390 h 4320000"/>
              <a:gd name="connsiteX6" fmla="*/ 2983861 w 8141270"/>
              <a:gd name="connsiteY6" fmla="*/ 3964389 h 4320000"/>
              <a:gd name="connsiteX7" fmla="*/ 1904362 w 8141270"/>
              <a:gd name="connsiteY7" fmla="*/ 3964389 h 4320000"/>
              <a:gd name="connsiteX8" fmla="*/ 1904362 w 8141270"/>
              <a:gd name="connsiteY8" fmla="*/ 3964391 h 4320000"/>
              <a:gd name="connsiteX9" fmla="*/ 1904359 w 8141270"/>
              <a:gd name="connsiteY9" fmla="*/ 3964391 h 4320000"/>
              <a:gd name="connsiteX10" fmla="*/ 1904359 w 8141270"/>
              <a:gd name="connsiteY10" fmla="*/ 4320000 h 4320000"/>
              <a:gd name="connsiteX11" fmla="*/ 0 w 8141270"/>
              <a:gd name="connsiteY11" fmla="*/ 4320000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41270" h="4320000">
                <a:moveTo>
                  <a:pt x="0" y="0"/>
                </a:moveTo>
                <a:lnTo>
                  <a:pt x="8141270" y="0"/>
                </a:lnTo>
                <a:lnTo>
                  <a:pt x="8141270" y="3964391"/>
                </a:lnTo>
                <a:lnTo>
                  <a:pt x="6584309" y="3964391"/>
                </a:lnTo>
                <a:lnTo>
                  <a:pt x="6584309" y="3964390"/>
                </a:lnTo>
                <a:lnTo>
                  <a:pt x="2983861" y="3964390"/>
                </a:lnTo>
                <a:lnTo>
                  <a:pt x="2983861" y="3964389"/>
                </a:lnTo>
                <a:lnTo>
                  <a:pt x="1904362" y="3964389"/>
                </a:lnTo>
                <a:lnTo>
                  <a:pt x="1904362" y="3964391"/>
                </a:lnTo>
                <a:lnTo>
                  <a:pt x="1904359" y="3964391"/>
                </a:lnTo>
                <a:lnTo>
                  <a:pt x="1904359" y="4320000"/>
                </a:lnTo>
                <a:lnTo>
                  <a:pt x="0" y="432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buFont typeface="Arial" panose="020B0604020202020204" pitchFamily="34" charset="0"/>
              <a:buNone/>
              <a:defRPr sz="907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76240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>
            <a:extLst>
              <a:ext uri="{FF2B5EF4-FFF2-40B4-BE49-F238E27FC236}">
                <a16:creationId xmlns:a16="http://schemas.microsoft.com/office/drawing/2014/main" id="{931C5B7E-FF81-4C0B-9649-53EACDCF26E1}"/>
              </a:ext>
            </a:extLst>
          </p:cNvPr>
          <p:cNvSpPr/>
          <p:nvPr userDrawn="1"/>
        </p:nvSpPr>
        <p:spPr>
          <a:xfrm>
            <a:off x="2832783" y="3815369"/>
            <a:ext cx="8441051" cy="208312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167ED945-9D3C-4682-8442-348B284835CE}"/>
              </a:ext>
            </a:extLst>
          </p:cNvPr>
          <p:cNvSpPr/>
          <p:nvPr userDrawn="1"/>
        </p:nvSpPr>
        <p:spPr>
          <a:xfrm>
            <a:off x="4270675" y="3813150"/>
            <a:ext cx="4795794" cy="359395"/>
          </a:xfrm>
          <a:prstGeom prst="rect">
            <a:avLst/>
          </a:prstGeom>
          <a:solidFill>
            <a:srgbClr val="D83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932CF1BB-40D2-4394-9F0F-290A1519413F}"/>
              </a:ext>
            </a:extLst>
          </p:cNvPr>
          <p:cNvSpPr/>
          <p:nvPr userDrawn="1"/>
        </p:nvSpPr>
        <p:spPr>
          <a:xfrm>
            <a:off x="2832784" y="3813150"/>
            <a:ext cx="1437893" cy="358777"/>
          </a:xfrm>
          <a:prstGeom prst="rect">
            <a:avLst/>
          </a:prstGeom>
          <a:solidFill>
            <a:srgbClr val="B10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82A1BC7-32BA-43C1-8EA9-D569419034E0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3193146" y="4447221"/>
            <a:ext cx="7695247" cy="1268392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24" name="Symbol zastępczy obrazu 23">
            <a:extLst>
              <a:ext uri="{FF2B5EF4-FFF2-40B4-BE49-F238E27FC236}">
                <a16:creationId xmlns:a16="http://schemas.microsoft.com/office/drawing/2014/main" id="{B027534C-189F-4DE1-81AD-1A68EC636E8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925200" y="4"/>
            <a:ext cx="8141270" cy="4174759"/>
          </a:xfrm>
          <a:custGeom>
            <a:avLst/>
            <a:gdLst>
              <a:gd name="connsiteX0" fmla="*/ 0 w 8141270"/>
              <a:gd name="connsiteY0" fmla="*/ 0 h 4320000"/>
              <a:gd name="connsiteX1" fmla="*/ 8141270 w 8141270"/>
              <a:gd name="connsiteY1" fmla="*/ 0 h 4320000"/>
              <a:gd name="connsiteX2" fmla="*/ 8141270 w 8141270"/>
              <a:gd name="connsiteY2" fmla="*/ 3964391 h 4320000"/>
              <a:gd name="connsiteX3" fmla="*/ 6584309 w 8141270"/>
              <a:gd name="connsiteY3" fmla="*/ 3964391 h 4320000"/>
              <a:gd name="connsiteX4" fmla="*/ 6584309 w 8141270"/>
              <a:gd name="connsiteY4" fmla="*/ 3964390 h 4320000"/>
              <a:gd name="connsiteX5" fmla="*/ 2983861 w 8141270"/>
              <a:gd name="connsiteY5" fmla="*/ 3964390 h 4320000"/>
              <a:gd name="connsiteX6" fmla="*/ 2983861 w 8141270"/>
              <a:gd name="connsiteY6" fmla="*/ 3964389 h 4320000"/>
              <a:gd name="connsiteX7" fmla="*/ 1904362 w 8141270"/>
              <a:gd name="connsiteY7" fmla="*/ 3964389 h 4320000"/>
              <a:gd name="connsiteX8" fmla="*/ 1904362 w 8141270"/>
              <a:gd name="connsiteY8" fmla="*/ 3964391 h 4320000"/>
              <a:gd name="connsiteX9" fmla="*/ 1904359 w 8141270"/>
              <a:gd name="connsiteY9" fmla="*/ 3964391 h 4320000"/>
              <a:gd name="connsiteX10" fmla="*/ 1904359 w 8141270"/>
              <a:gd name="connsiteY10" fmla="*/ 4320000 h 4320000"/>
              <a:gd name="connsiteX11" fmla="*/ 0 w 8141270"/>
              <a:gd name="connsiteY11" fmla="*/ 4320000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41270" h="4320000">
                <a:moveTo>
                  <a:pt x="0" y="0"/>
                </a:moveTo>
                <a:lnTo>
                  <a:pt x="8141270" y="0"/>
                </a:lnTo>
                <a:lnTo>
                  <a:pt x="8141270" y="3964391"/>
                </a:lnTo>
                <a:lnTo>
                  <a:pt x="6584309" y="3964391"/>
                </a:lnTo>
                <a:lnTo>
                  <a:pt x="6584309" y="3964390"/>
                </a:lnTo>
                <a:lnTo>
                  <a:pt x="2983861" y="3964390"/>
                </a:lnTo>
                <a:lnTo>
                  <a:pt x="2983861" y="3964389"/>
                </a:lnTo>
                <a:lnTo>
                  <a:pt x="1904362" y="3964389"/>
                </a:lnTo>
                <a:lnTo>
                  <a:pt x="1904362" y="3964391"/>
                </a:lnTo>
                <a:lnTo>
                  <a:pt x="1904359" y="3964391"/>
                </a:lnTo>
                <a:lnTo>
                  <a:pt x="1904359" y="4320000"/>
                </a:lnTo>
                <a:lnTo>
                  <a:pt x="0" y="432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buFont typeface="Arial" panose="020B0604020202020204" pitchFamily="34" charset="0"/>
              <a:buNone/>
              <a:defRPr sz="907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10114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>
          <p15:clr>
            <a:srgbClr val="FBAE40"/>
          </p15:clr>
        </p15:guide>
        <p15:guide id="2" orient="horz" pos="113">
          <p15:clr>
            <a:srgbClr val="FBAE40"/>
          </p15:clr>
        </p15:guide>
        <p15:guide id="3" orient="horz" pos="2381">
          <p15:clr>
            <a:srgbClr val="FBAE40"/>
          </p15:clr>
        </p15:guide>
        <p15:guide id="4" orient="horz" pos="340">
          <p15:clr>
            <a:srgbClr val="FBAE40"/>
          </p15:clr>
        </p15:guide>
        <p15:guide id="5" orient="horz" pos="567">
          <p15:clr>
            <a:srgbClr val="FBAE40"/>
          </p15:clr>
        </p15:guide>
        <p15:guide id="6" orient="horz" pos="794">
          <p15:clr>
            <a:srgbClr val="FBAE40"/>
          </p15:clr>
        </p15:guide>
        <p15:guide id="7" orient="horz" pos="1020">
          <p15:clr>
            <a:srgbClr val="FBAE40"/>
          </p15:clr>
        </p15:guide>
        <p15:guide id="8" orient="horz" pos="1247">
          <p15:clr>
            <a:srgbClr val="FBAE40"/>
          </p15:clr>
        </p15:guide>
        <p15:guide id="9" orient="horz" pos="1474">
          <p15:clr>
            <a:srgbClr val="FBAE40"/>
          </p15:clr>
        </p15:guide>
        <p15:guide id="10" orient="horz" pos="1701">
          <p15:clr>
            <a:srgbClr val="FBAE40"/>
          </p15:clr>
        </p15:guide>
        <p15:guide id="11" orient="horz" pos="1927">
          <p15:clr>
            <a:srgbClr val="FBAE40"/>
          </p15:clr>
        </p15:guide>
        <p15:guide id="12" orient="horz" pos="2154">
          <p15:clr>
            <a:srgbClr val="FBAE40"/>
          </p15:clr>
        </p15:guide>
        <p15:guide id="13" orient="horz" pos="2608">
          <p15:clr>
            <a:srgbClr val="FBAE40"/>
          </p15:clr>
        </p15:guide>
        <p15:guide id="14" orient="horz" pos="2835">
          <p15:clr>
            <a:srgbClr val="FBAE40"/>
          </p15:clr>
        </p15:guide>
        <p15:guide id="15" orient="horz" pos="3061">
          <p15:clr>
            <a:srgbClr val="FBAE40"/>
          </p15:clr>
        </p15:guide>
        <p15:guide id="16" orient="horz" pos="3288">
          <p15:clr>
            <a:srgbClr val="FBAE40"/>
          </p15:clr>
        </p15:guide>
        <p15:guide id="17" orient="horz" pos="3515">
          <p15:clr>
            <a:srgbClr val="FBAE40"/>
          </p15:clr>
        </p15:guide>
        <p15:guide id="18" orient="horz" pos="3742">
          <p15:clr>
            <a:srgbClr val="FBAE40"/>
          </p15:clr>
        </p15:guide>
        <p15:guide id="19" orient="horz" pos="3968">
          <p15:clr>
            <a:srgbClr val="FBAE40"/>
          </p15:clr>
        </p15:guide>
        <p15:guide id="20" orient="horz" pos="4195">
          <p15:clr>
            <a:srgbClr val="FBAE40"/>
          </p15:clr>
        </p15:guide>
        <p15:guide id="21" orient="horz" pos="4422">
          <p15:clr>
            <a:srgbClr val="FBAE40"/>
          </p15:clr>
        </p15:guide>
        <p15:guide id="22" orient="horz" pos="4649">
          <p15:clr>
            <a:srgbClr val="FBAE40"/>
          </p15:clr>
        </p15:guide>
        <p15:guide id="23" pos="419">
          <p15:clr>
            <a:srgbClr val="FBAE40"/>
          </p15:clr>
        </p15:guide>
        <p15:guide id="24" pos="646">
          <p15:clr>
            <a:srgbClr val="FBAE40"/>
          </p15:clr>
        </p15:guide>
        <p15:guide id="25" pos="873">
          <p15:clr>
            <a:srgbClr val="FBAE40"/>
          </p15:clr>
        </p15:guide>
        <p15:guide id="26" pos="1100">
          <p15:clr>
            <a:srgbClr val="FBAE40"/>
          </p15:clr>
        </p15:guide>
        <p15:guide id="27" pos="1327">
          <p15:clr>
            <a:srgbClr val="FBAE40"/>
          </p15:clr>
        </p15:guide>
        <p15:guide id="28" pos="1553">
          <p15:clr>
            <a:srgbClr val="FBAE40"/>
          </p15:clr>
        </p15:guide>
        <p15:guide id="29" pos="1780">
          <p15:clr>
            <a:srgbClr val="FBAE40"/>
          </p15:clr>
        </p15:guide>
        <p15:guide id="30" pos="2007">
          <p15:clr>
            <a:srgbClr val="FBAE40"/>
          </p15:clr>
        </p15:guide>
        <p15:guide id="31" pos="2234">
          <p15:clr>
            <a:srgbClr val="FBAE40"/>
          </p15:clr>
        </p15:guide>
        <p15:guide id="32" pos="2460">
          <p15:clr>
            <a:srgbClr val="FBAE40"/>
          </p15:clr>
        </p15:guide>
        <p15:guide id="33" pos="2687">
          <p15:clr>
            <a:srgbClr val="FBAE40"/>
          </p15:clr>
        </p15:guide>
        <p15:guide id="34" pos="2914">
          <p15:clr>
            <a:srgbClr val="FBAE40"/>
          </p15:clr>
        </p15:guide>
        <p15:guide id="35" pos="3141">
          <p15:clr>
            <a:srgbClr val="FBAE40"/>
          </p15:clr>
        </p15:guide>
        <p15:guide id="36" pos="3368">
          <p15:clr>
            <a:srgbClr val="FBAE40"/>
          </p15:clr>
        </p15:guide>
        <p15:guide id="37" pos="3594">
          <p15:clr>
            <a:srgbClr val="FBAE40"/>
          </p15:clr>
        </p15:guide>
        <p15:guide id="38" pos="3821">
          <p15:clr>
            <a:srgbClr val="FBAE40"/>
          </p15:clr>
        </p15:guide>
        <p15:guide id="39" pos="4048">
          <p15:clr>
            <a:srgbClr val="FBAE40"/>
          </p15:clr>
        </p15:guide>
        <p15:guide id="40" pos="4275">
          <p15:clr>
            <a:srgbClr val="FBAE40"/>
          </p15:clr>
        </p15:guide>
        <p15:guide id="41" pos="4501">
          <p15:clr>
            <a:srgbClr val="FBAE40"/>
          </p15:clr>
        </p15:guide>
        <p15:guide id="42" pos="4728">
          <p15:clr>
            <a:srgbClr val="FBAE40"/>
          </p15:clr>
        </p15:guide>
        <p15:guide id="43" pos="4955">
          <p15:clr>
            <a:srgbClr val="FBAE40"/>
          </p15:clr>
        </p15:guide>
        <p15:guide id="44" pos="5182">
          <p15:clr>
            <a:srgbClr val="FBAE40"/>
          </p15:clr>
        </p15:guide>
        <p15:guide id="45" pos="5408">
          <p15:clr>
            <a:srgbClr val="FBAE40"/>
          </p15:clr>
        </p15:guide>
        <p15:guide id="46" pos="5635">
          <p15:clr>
            <a:srgbClr val="FBAE40"/>
          </p15:clr>
        </p15:guide>
        <p15:guide id="47" pos="5862">
          <p15:clr>
            <a:srgbClr val="FBAE40"/>
          </p15:clr>
        </p15:guide>
        <p15:guide id="48" pos="6089">
          <p15:clr>
            <a:srgbClr val="FBAE40"/>
          </p15:clr>
        </p15:guide>
        <p15:guide id="49" pos="6316">
          <p15:clr>
            <a:srgbClr val="FBAE40"/>
          </p15:clr>
        </p15:guide>
        <p15:guide id="50" pos="65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28791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9852" y="1796072"/>
            <a:ext cx="4720891" cy="424562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1255" y="1795869"/>
            <a:ext cx="4720891" cy="424581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68935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9" y="816316"/>
            <a:ext cx="4926147" cy="979757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0" y="1796072"/>
            <a:ext cx="4926582" cy="424561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816567"/>
            <a:ext cx="5685980" cy="3082772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907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73929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69419" y="816316"/>
            <a:ext cx="9852728" cy="97975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9854" y="1796072"/>
            <a:ext cx="9852729" cy="42456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169812" y="0"/>
            <a:ext cx="1232383" cy="162738"/>
          </a:xfrm>
          <a:prstGeom prst="rect">
            <a:avLst/>
          </a:prstGeom>
          <a:solidFill>
            <a:srgbClr val="B10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33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402195" y="0"/>
            <a:ext cx="8619951" cy="162738"/>
          </a:xfrm>
          <a:prstGeom prst="rect">
            <a:avLst/>
          </a:prstGeom>
          <a:solidFill>
            <a:srgbClr val="D83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33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89804" y="6368269"/>
            <a:ext cx="1231537" cy="163293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907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9790199" y="6695263"/>
            <a:ext cx="1232383" cy="162738"/>
          </a:xfrm>
          <a:prstGeom prst="rect">
            <a:avLst/>
          </a:prstGeom>
          <a:solidFill>
            <a:srgbClr val="D83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633"/>
          </a:p>
        </p:txBody>
      </p:sp>
    </p:spTree>
    <p:extLst>
      <p:ext uri="{BB962C8B-B14F-4D97-AF65-F5344CB8AC3E}">
        <p14:creationId xmlns:p14="http://schemas.microsoft.com/office/powerpoint/2010/main" val="2184239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14" r:id="rId5"/>
    <p:sldLayoutId id="214748381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3" r:id="rId14"/>
  </p:sldLayoutIdLst>
  <p:hf hdr="0" ftr="0"/>
  <p:txStyles>
    <p:titleStyle>
      <a:lvl1pPr algn="l" defTabSz="914406" rtl="0" eaLnBrk="1" latinLnBrk="0" hangingPunct="1">
        <a:lnSpc>
          <a:spcPts val="3266"/>
        </a:lnSpc>
        <a:spcBef>
          <a:spcPct val="0"/>
        </a:spcBef>
        <a:buNone/>
        <a:defRPr sz="254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28602" indent="-228602" algn="l" defTabSz="914406" rtl="0" eaLnBrk="1" latinLnBrk="0" hangingPunct="1">
        <a:lnSpc>
          <a:spcPts val="2177"/>
        </a:lnSpc>
        <a:spcBef>
          <a:spcPts val="1000"/>
        </a:spcBef>
        <a:buClr>
          <a:schemeClr val="accent1"/>
        </a:buClr>
        <a:buFontTx/>
        <a:buBlip>
          <a:blip r:embed="rId16"/>
        </a:buBlip>
        <a:defRPr sz="1633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685804" indent="-228602" algn="l" defTabSz="914406" rtl="0" eaLnBrk="1" latinLnBrk="0" hangingPunct="1">
        <a:lnSpc>
          <a:spcPts val="2177"/>
        </a:lnSpc>
        <a:spcBef>
          <a:spcPts val="500"/>
        </a:spcBef>
        <a:buFontTx/>
        <a:buBlip>
          <a:blip r:embed="rId17"/>
        </a:buBlip>
        <a:defRPr sz="1633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143008" indent="-228602" algn="l" defTabSz="914406" rtl="0" eaLnBrk="1" latinLnBrk="0" hangingPunct="1">
        <a:lnSpc>
          <a:spcPts val="2177"/>
        </a:lnSpc>
        <a:spcBef>
          <a:spcPts val="500"/>
        </a:spcBef>
        <a:buFontTx/>
        <a:buBlip>
          <a:blip r:embed="rId18"/>
        </a:buBlip>
        <a:defRPr sz="1633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600210" indent="-228602" algn="l" defTabSz="914406" rtl="0" eaLnBrk="1" latinLnBrk="0" hangingPunct="1">
        <a:lnSpc>
          <a:spcPts val="2177"/>
        </a:lnSpc>
        <a:spcBef>
          <a:spcPts val="500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057413" indent="-228602" algn="l" defTabSz="914406" rtl="0" eaLnBrk="1" latinLnBrk="0" hangingPunct="1">
        <a:lnSpc>
          <a:spcPts val="2177"/>
        </a:lnSpc>
        <a:spcBef>
          <a:spcPts val="500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514617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19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23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25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3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6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9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12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15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18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21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24" algn="l" defTabSz="9144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>
          <p15:clr>
            <a:srgbClr val="F26B43"/>
          </p15:clr>
        </p15:guide>
        <p15:guide id="2" pos="419">
          <p15:clr>
            <a:srgbClr val="F26B43"/>
          </p15:clr>
        </p15:guide>
        <p15:guide id="3" pos="646">
          <p15:clr>
            <a:srgbClr val="F26B43"/>
          </p15:clr>
        </p15:guide>
        <p15:guide id="4" pos="873">
          <p15:clr>
            <a:srgbClr val="F26B43"/>
          </p15:clr>
        </p15:guide>
        <p15:guide id="5" pos="1100">
          <p15:clr>
            <a:srgbClr val="F26B43"/>
          </p15:clr>
        </p15:guide>
        <p15:guide id="6" pos="1327">
          <p15:clr>
            <a:srgbClr val="F26B43"/>
          </p15:clr>
        </p15:guide>
        <p15:guide id="7" pos="1553">
          <p15:clr>
            <a:srgbClr val="F26B43"/>
          </p15:clr>
        </p15:guide>
        <p15:guide id="8" pos="1780">
          <p15:clr>
            <a:srgbClr val="F26B43"/>
          </p15:clr>
        </p15:guide>
        <p15:guide id="9" pos="2007">
          <p15:clr>
            <a:srgbClr val="F26B43"/>
          </p15:clr>
        </p15:guide>
        <p15:guide id="10" pos="2234">
          <p15:clr>
            <a:srgbClr val="F26B43"/>
          </p15:clr>
        </p15:guide>
        <p15:guide id="11" pos="2460">
          <p15:clr>
            <a:srgbClr val="F26B43"/>
          </p15:clr>
        </p15:guide>
        <p15:guide id="12" pos="2687">
          <p15:clr>
            <a:srgbClr val="F26B43"/>
          </p15:clr>
        </p15:guide>
        <p15:guide id="13" pos="2914">
          <p15:clr>
            <a:srgbClr val="F26B43"/>
          </p15:clr>
        </p15:guide>
        <p15:guide id="14" pos="3141">
          <p15:clr>
            <a:srgbClr val="F26B43"/>
          </p15:clr>
        </p15:guide>
        <p15:guide id="15" pos="3368">
          <p15:clr>
            <a:srgbClr val="F26B43"/>
          </p15:clr>
        </p15:guide>
        <p15:guide id="16" pos="3594">
          <p15:clr>
            <a:srgbClr val="F26B43"/>
          </p15:clr>
        </p15:guide>
        <p15:guide id="17" pos="3821">
          <p15:clr>
            <a:srgbClr val="F26B43"/>
          </p15:clr>
        </p15:guide>
        <p15:guide id="18" pos="4048">
          <p15:clr>
            <a:srgbClr val="F26B43"/>
          </p15:clr>
        </p15:guide>
        <p15:guide id="19" pos="4275">
          <p15:clr>
            <a:srgbClr val="F26B43"/>
          </p15:clr>
        </p15:guide>
        <p15:guide id="20" pos="4501">
          <p15:clr>
            <a:srgbClr val="F26B43"/>
          </p15:clr>
        </p15:guide>
        <p15:guide id="21" pos="4728">
          <p15:clr>
            <a:srgbClr val="F26B43"/>
          </p15:clr>
        </p15:guide>
        <p15:guide id="22" pos="4955">
          <p15:clr>
            <a:srgbClr val="F26B43"/>
          </p15:clr>
        </p15:guide>
        <p15:guide id="23" pos="5182">
          <p15:clr>
            <a:srgbClr val="F26B43"/>
          </p15:clr>
        </p15:guide>
        <p15:guide id="24" pos="5408">
          <p15:clr>
            <a:srgbClr val="F26B43"/>
          </p15:clr>
        </p15:guide>
        <p15:guide id="25" pos="5635">
          <p15:clr>
            <a:srgbClr val="F26B43"/>
          </p15:clr>
        </p15:guide>
        <p15:guide id="26" pos="5862">
          <p15:clr>
            <a:srgbClr val="F26B43"/>
          </p15:clr>
        </p15:guide>
        <p15:guide id="27" pos="6089">
          <p15:clr>
            <a:srgbClr val="F26B43"/>
          </p15:clr>
        </p15:guide>
        <p15:guide id="28" pos="6316">
          <p15:clr>
            <a:srgbClr val="F26B43"/>
          </p15:clr>
        </p15:guide>
        <p15:guide id="29" pos="6542">
          <p15:clr>
            <a:srgbClr val="F26B43"/>
          </p15:clr>
        </p15:guide>
        <p15:guide id="30" orient="horz" pos="113">
          <p15:clr>
            <a:srgbClr val="F26B43"/>
          </p15:clr>
        </p15:guide>
        <p15:guide id="31" orient="horz" pos="340">
          <p15:clr>
            <a:srgbClr val="F26B43"/>
          </p15:clr>
        </p15:guide>
        <p15:guide id="32" orient="horz" pos="567">
          <p15:clr>
            <a:srgbClr val="F26B43"/>
          </p15:clr>
        </p15:guide>
        <p15:guide id="33" orient="horz" pos="794">
          <p15:clr>
            <a:srgbClr val="F26B43"/>
          </p15:clr>
        </p15:guide>
        <p15:guide id="34" orient="horz" pos="1020">
          <p15:clr>
            <a:srgbClr val="F26B43"/>
          </p15:clr>
        </p15:guide>
        <p15:guide id="35" orient="horz" pos="1247">
          <p15:clr>
            <a:srgbClr val="F26B43"/>
          </p15:clr>
        </p15:guide>
        <p15:guide id="36" orient="horz" pos="1474">
          <p15:clr>
            <a:srgbClr val="F26B43"/>
          </p15:clr>
        </p15:guide>
        <p15:guide id="37" orient="horz" pos="1701">
          <p15:clr>
            <a:srgbClr val="F26B43"/>
          </p15:clr>
        </p15:guide>
        <p15:guide id="38" orient="horz" pos="1927">
          <p15:clr>
            <a:srgbClr val="F26B43"/>
          </p15:clr>
        </p15:guide>
        <p15:guide id="39" orient="horz" pos="2154">
          <p15:clr>
            <a:srgbClr val="F26B43"/>
          </p15:clr>
        </p15:guide>
        <p15:guide id="40" orient="horz" pos="2381">
          <p15:clr>
            <a:srgbClr val="F26B43"/>
          </p15:clr>
        </p15:guide>
        <p15:guide id="41" orient="horz" pos="2608">
          <p15:clr>
            <a:srgbClr val="F26B43"/>
          </p15:clr>
        </p15:guide>
        <p15:guide id="42" orient="horz" pos="2835">
          <p15:clr>
            <a:srgbClr val="F26B43"/>
          </p15:clr>
        </p15:guide>
        <p15:guide id="43" orient="horz" pos="3061">
          <p15:clr>
            <a:srgbClr val="F26B43"/>
          </p15:clr>
        </p15:guide>
        <p15:guide id="44" orient="horz" pos="3288">
          <p15:clr>
            <a:srgbClr val="F26B43"/>
          </p15:clr>
        </p15:guide>
        <p15:guide id="45" orient="horz" pos="3515">
          <p15:clr>
            <a:srgbClr val="F26B43"/>
          </p15:clr>
        </p15:guide>
        <p15:guide id="46" orient="horz" pos="3742">
          <p15:clr>
            <a:srgbClr val="F26B43"/>
          </p15:clr>
        </p15:guide>
        <p15:guide id="47" orient="horz" pos="3968">
          <p15:clr>
            <a:srgbClr val="F26B43"/>
          </p15:clr>
        </p15:guide>
        <p15:guide id="48" orient="horz" pos="4195">
          <p15:clr>
            <a:srgbClr val="F26B43"/>
          </p15:clr>
        </p15:guide>
        <p15:guide id="49" orient="horz" pos="4422">
          <p15:clr>
            <a:srgbClr val="F26B43"/>
          </p15:clr>
        </p15:guide>
        <p15:guide id="50" orient="horz" pos="464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4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8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4157330" y="1"/>
            <a:ext cx="3983938" cy="38915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0" y="0"/>
            <a:ext cx="4157330" cy="46251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Tytuł 12">
            <a:extLst>
              <a:ext uri="{FF2B5EF4-FFF2-40B4-BE49-F238E27FC236}">
                <a16:creationId xmlns:a16="http://schemas.microsoft.com/office/drawing/2014/main" id="{69D5EF2E-C271-48B1-8E1E-FAEDAD9C56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44454" y="4741814"/>
            <a:ext cx="7947546" cy="962950"/>
          </a:xfrm>
        </p:spPr>
        <p:txBody>
          <a:bodyPr>
            <a:normAutofit fontScale="90000"/>
          </a:bodyPr>
          <a:lstStyle/>
          <a:p>
            <a:r>
              <a:rPr lang="pl-PL" dirty="0"/>
              <a:t>Fundusze Europejskie na Rozwój Cyfrowy 2021-2027</a:t>
            </a:r>
            <a:br>
              <a:rPr lang="pl-PL" dirty="0"/>
            </a:br>
            <a:r>
              <a:rPr lang="pl-PL" sz="2200" b="0" dirty="0"/>
              <a:t>Działanie 2.2. Wzmocnienie krajowego systemu cyberbezpieczeństwa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4334" y="1050721"/>
            <a:ext cx="2203321" cy="980098"/>
          </a:xfrm>
          <a:prstGeom prst="rect">
            <a:avLst/>
          </a:prstGeom>
        </p:spPr>
      </p:pic>
      <p:pic>
        <p:nvPicPr>
          <p:cNvPr id="11" name="Obraz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758" y="62252"/>
            <a:ext cx="2520918" cy="911327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8314660" y="6124353"/>
            <a:ext cx="1892596" cy="4784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4" name="Obraz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660" y="6028656"/>
            <a:ext cx="1677586" cy="606457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2034" y="88662"/>
            <a:ext cx="2359876" cy="996392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9482" y="6028656"/>
            <a:ext cx="1547941" cy="653575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270" y="1935351"/>
            <a:ext cx="1755685" cy="752558"/>
          </a:xfrm>
          <a:prstGeom prst="rect">
            <a:avLst/>
          </a:prstGeom>
        </p:spPr>
      </p:pic>
      <p:sp>
        <p:nvSpPr>
          <p:cNvPr id="19" name="Tytuł 2">
            <a:extLst>
              <a:ext uri="{FF2B5EF4-FFF2-40B4-BE49-F238E27FC236}">
                <a16:creationId xmlns:a16="http://schemas.microsoft.com/office/drawing/2014/main" id="{36A5E3A9-5DF1-4B3F-83FF-E36C0A546561}"/>
              </a:ext>
            </a:extLst>
          </p:cNvPr>
          <p:cNvSpPr txBox="1">
            <a:spLocks/>
          </p:cNvSpPr>
          <p:nvPr/>
        </p:nvSpPr>
        <p:spPr>
          <a:xfrm>
            <a:off x="483031" y="735496"/>
            <a:ext cx="7374036" cy="25906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6" rtl="0" eaLnBrk="1" latinLnBrk="0" hangingPunct="1">
              <a:lnSpc>
                <a:spcPts val="3500"/>
              </a:lnSpc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pl-PL" sz="5400" b="0" dirty="0">
                <a:solidFill>
                  <a:schemeClr val="accent4">
                    <a:lumMod val="75000"/>
                  </a:schemeClr>
                </a:solidFill>
                <a:ea typeface="Verdana" panose="020B0604030504040204" pitchFamily="34" charset="0"/>
                <a:cs typeface="Arial" charset="0"/>
              </a:rPr>
              <a:t>Projekt</a:t>
            </a:r>
          </a:p>
          <a:p>
            <a:endParaRPr lang="pl-PL" sz="6600" b="0" dirty="0">
              <a:solidFill>
                <a:schemeClr val="accent4">
                  <a:lumMod val="75000"/>
                </a:schemeClr>
              </a:solidFill>
              <a:ea typeface="Verdana" panose="020B0604030504040204" pitchFamily="34" charset="0"/>
              <a:cs typeface="Arial" charset="0"/>
            </a:endParaRPr>
          </a:p>
          <a:p>
            <a:pPr>
              <a:lnSpc>
                <a:spcPct val="100000"/>
              </a:lnSpc>
            </a:pPr>
            <a:r>
              <a:rPr lang="pl-PL" sz="6600" dirty="0">
                <a:solidFill>
                  <a:schemeClr val="accent4">
                    <a:lumMod val="75000"/>
                  </a:schemeClr>
                </a:solidFill>
                <a:ea typeface="Verdana" panose="020B0604030504040204" pitchFamily="34" charset="0"/>
                <a:cs typeface="Arial" charset="0"/>
              </a:rPr>
              <a:t>Cyberbezpieczny</a:t>
            </a:r>
          </a:p>
          <a:p>
            <a:pPr>
              <a:lnSpc>
                <a:spcPct val="100000"/>
              </a:lnSpc>
            </a:pPr>
            <a:r>
              <a:rPr lang="pl-PL" sz="6600" dirty="0">
                <a:solidFill>
                  <a:schemeClr val="accent4">
                    <a:lumMod val="75000"/>
                  </a:schemeClr>
                </a:solidFill>
                <a:ea typeface="Verdana" panose="020B0604030504040204" pitchFamily="34" charset="0"/>
                <a:cs typeface="Arial" charset="0"/>
              </a:rPr>
              <a:t>Samorząd</a:t>
            </a:r>
            <a:br>
              <a:rPr lang="pl-PL" sz="6600" dirty="0">
                <a:solidFill>
                  <a:schemeClr val="accent4">
                    <a:lumMod val="75000"/>
                  </a:schemeClr>
                </a:solidFill>
                <a:ea typeface="Verdana" panose="020B0604030504040204" pitchFamily="34" charset="0"/>
                <a:cs typeface="Arial" charset="0"/>
              </a:rPr>
            </a:br>
            <a:endParaRPr lang="pl-PL" sz="66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958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6A5E3A9-5DF1-4B3F-83FF-E36C0A546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176" y="477649"/>
            <a:ext cx="5727132" cy="979757"/>
          </a:xfrm>
        </p:spPr>
        <p:txBody>
          <a:bodyPr>
            <a:normAutofit/>
          </a:bodyPr>
          <a:lstStyle/>
          <a:p>
            <a:r>
              <a:rPr lang="pl-PL" sz="2800" dirty="0">
                <a:ea typeface="Verdana" panose="020B0604030504040204" pitchFamily="34" charset="0"/>
                <a:cs typeface="Arial" charset="0"/>
              </a:rPr>
              <a:t>Harmonogram prac</a:t>
            </a:r>
            <a:br>
              <a:rPr lang="pl-PL" sz="2800" b="1" dirty="0">
                <a:ea typeface="Verdana" panose="020B0604030504040204" pitchFamily="34" charset="0"/>
                <a:cs typeface="Arial" charset="0"/>
              </a:rPr>
            </a:br>
            <a:endParaRPr lang="pl-PL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28" y="1382233"/>
            <a:ext cx="12036056" cy="401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734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6A5E3A9-5DF1-4B3F-83FF-E36C0A546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902" y="387590"/>
            <a:ext cx="5950417" cy="473648"/>
          </a:xfrm>
        </p:spPr>
        <p:txBody>
          <a:bodyPr>
            <a:noAutofit/>
          </a:bodyPr>
          <a:lstStyle/>
          <a:p>
            <a:r>
              <a:rPr lang="pl-PL" sz="2800" dirty="0">
                <a:solidFill>
                  <a:srgbClr val="002060"/>
                </a:solidFill>
                <a:ea typeface="Verdana" panose="020B0604030504040204" pitchFamily="34" charset="0"/>
                <a:cs typeface="Arial" charset="0"/>
              </a:rPr>
              <a:t>Co JST mogą sfinansować?</a:t>
            </a:r>
            <a:br>
              <a:rPr lang="pl-PL" sz="2800" b="1" dirty="0">
                <a:solidFill>
                  <a:srgbClr val="002060"/>
                </a:solidFill>
                <a:ea typeface="Verdana" panose="020B0604030504040204" pitchFamily="34" charset="0"/>
                <a:cs typeface="Arial" charset="0"/>
              </a:rPr>
            </a:br>
            <a:endParaRPr lang="pl-PL" sz="2800" dirty="0">
              <a:solidFill>
                <a:srgbClr val="002060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6781" y="861238"/>
            <a:ext cx="8910084" cy="591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135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6A5E3A9-5DF1-4B3F-83FF-E36C0A546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384" y="556673"/>
            <a:ext cx="8341676" cy="899987"/>
          </a:xfrm>
        </p:spPr>
        <p:txBody>
          <a:bodyPr>
            <a:normAutofit/>
          </a:bodyPr>
          <a:lstStyle/>
          <a:p>
            <a:r>
              <a:rPr lang="pl-PL" sz="2800" dirty="0">
                <a:ea typeface="Verdana" panose="020B0604030504040204" pitchFamily="34" charset="0"/>
                <a:cs typeface="Arial" charset="0"/>
              </a:rPr>
              <a:t>Wsparcie jednostek samorządowych</a:t>
            </a:r>
            <a:br>
              <a:rPr lang="pl-PL" sz="2800" b="1" dirty="0">
                <a:ea typeface="Verdana" panose="020B0604030504040204" pitchFamily="34" charset="0"/>
                <a:cs typeface="Arial" charset="0"/>
              </a:rPr>
            </a:br>
            <a:endParaRPr lang="pl-PL" dirty="0"/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9EA454FF-7C70-444C-9514-D4A469D44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87384" y="2583710"/>
            <a:ext cx="10417228" cy="2041453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1800"/>
              </a:spcBef>
            </a:pPr>
            <a:r>
              <a:rPr lang="pl-PL" sz="2400" dirty="0"/>
              <a:t> Organizacja </a:t>
            </a:r>
            <a:r>
              <a:rPr lang="pl-PL" sz="2400" dirty="0" err="1"/>
              <a:t>HelpDesk</a:t>
            </a:r>
            <a:r>
              <a:rPr lang="pl-PL" sz="2400" dirty="0"/>
              <a:t> (NASK) – wsparcie techniczne „zakupów </a:t>
            </a:r>
            <a:br>
              <a:rPr lang="pl-PL" sz="2400" dirty="0"/>
            </a:br>
            <a:r>
              <a:rPr lang="pl-PL" sz="2400" dirty="0"/>
              <a:t> cyberbezpieczeństwa” pod kątem potrzeb jednostki</a:t>
            </a:r>
          </a:p>
          <a:p>
            <a:pPr lvl="0">
              <a:lnSpc>
                <a:spcPct val="100000"/>
              </a:lnSpc>
              <a:spcBef>
                <a:spcPts val="1800"/>
              </a:spcBef>
            </a:pPr>
            <a:r>
              <a:rPr lang="pl-PL" sz="2400" dirty="0"/>
              <a:t> Poradnik dla grantobiorców, który będzie rozróżniał kilka poziomów </a:t>
            </a:r>
            <a:br>
              <a:rPr lang="pl-PL" sz="2400" dirty="0"/>
            </a:br>
            <a:r>
              <a:rPr lang="pl-PL" sz="2400" dirty="0"/>
              <a:t> dojrzałości podmiotu w zakresie organizacji systemu cyberbezpieczeństwa</a:t>
            </a:r>
            <a:endParaRPr lang="pl-PL" sz="2400" dirty="0">
              <a:solidFill>
                <a:srgbClr val="C00000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632" y="-114233"/>
            <a:ext cx="4508205" cy="193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870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6A5E3A9-5DF1-4B3F-83FF-E36C0A546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381" y="714716"/>
            <a:ext cx="5727132" cy="979757"/>
          </a:xfrm>
        </p:spPr>
        <p:txBody>
          <a:bodyPr>
            <a:normAutofit/>
          </a:bodyPr>
          <a:lstStyle/>
          <a:p>
            <a:r>
              <a:rPr lang="pl-PL" sz="2800" dirty="0">
                <a:ea typeface="Verdana" panose="020B0604030504040204" pitchFamily="34" charset="0"/>
                <a:cs typeface="Arial" charset="0"/>
              </a:rPr>
              <a:t>Efekty wdrożenia projektu</a:t>
            </a:r>
            <a:br>
              <a:rPr lang="pl-PL" sz="2800" b="1" dirty="0">
                <a:ea typeface="Verdana" panose="020B0604030504040204" pitchFamily="34" charset="0"/>
                <a:cs typeface="Arial" charset="0"/>
              </a:rPr>
            </a:b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EA454FF-7C70-444C-9514-D4A469D44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9915" y="1694473"/>
            <a:ext cx="10417228" cy="4153434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600"/>
              </a:spcBef>
            </a:pPr>
            <a:r>
              <a:rPr lang="pl-PL" sz="2600" dirty="0"/>
              <a:t> Wdrożone i aktualne polityki bezpieczeństwa informacji (SZBI)</a:t>
            </a:r>
          </a:p>
          <a:p>
            <a:pPr lvl="0">
              <a:lnSpc>
                <a:spcPct val="100000"/>
              </a:lnSpc>
              <a:spcBef>
                <a:spcPts val="600"/>
              </a:spcBef>
            </a:pPr>
            <a:r>
              <a:rPr lang="pl-PL" sz="2600" dirty="0"/>
              <a:t> Wdrożone środki zarządzania ryzykiem w </a:t>
            </a:r>
            <a:r>
              <a:rPr lang="pl-PL" sz="2600" dirty="0" err="1"/>
              <a:t>cyberbezpieczeństwie</a:t>
            </a:r>
            <a:endParaRPr lang="pl-PL" sz="2600" dirty="0"/>
          </a:p>
          <a:p>
            <a:pPr lvl="0">
              <a:lnSpc>
                <a:spcPct val="100000"/>
              </a:lnSpc>
              <a:spcBef>
                <a:spcPts val="600"/>
              </a:spcBef>
            </a:pPr>
            <a:r>
              <a:rPr lang="pl-PL" sz="2600" dirty="0"/>
              <a:t> Wdrożone mechanizmy zwiększające odporność na ataki z </a:t>
            </a:r>
            <a:br>
              <a:rPr lang="pl-PL" sz="2600" dirty="0"/>
            </a:br>
            <a:r>
              <a:rPr lang="pl-PL" sz="2600" dirty="0"/>
              <a:t> cyberprzestrzeni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pl-PL" sz="2600" dirty="0"/>
              <a:t> Przeszkolony personel JST kluczowy z punktu widzenia SZBI </a:t>
            </a:r>
            <a:br>
              <a:rPr lang="pl-PL" sz="2600" dirty="0"/>
            </a:br>
            <a:r>
              <a:rPr lang="pl-PL" sz="2600" dirty="0"/>
              <a:t> wdrożonego w urzędzie</a:t>
            </a:r>
          </a:p>
          <a:p>
            <a:pPr lvl="0">
              <a:lnSpc>
                <a:spcPct val="100000"/>
              </a:lnSpc>
              <a:spcBef>
                <a:spcPts val="600"/>
              </a:spcBef>
            </a:pPr>
            <a:r>
              <a:rPr lang="pl-PL" sz="2600" dirty="0"/>
              <a:t> Przeprowadzony audyt SZBI potwierdzający uzyskanie wyższego </a:t>
            </a:r>
            <a:br>
              <a:rPr lang="pl-PL" sz="2600" dirty="0"/>
            </a:br>
            <a:r>
              <a:rPr lang="pl-PL" sz="2600" dirty="0"/>
              <a:t> poziomu odporności na cyberzagrożenia – </a:t>
            </a:r>
            <a:r>
              <a:rPr lang="pl-PL" sz="2600" b="1" dirty="0"/>
              <a:t>jako warunek rozliczenia </a:t>
            </a:r>
            <a:br>
              <a:rPr lang="pl-PL" sz="2600" b="1" dirty="0"/>
            </a:br>
            <a:r>
              <a:rPr lang="pl-PL" sz="2600" b="1" dirty="0"/>
              <a:t> projektu</a:t>
            </a:r>
          </a:p>
        </p:txBody>
      </p:sp>
    </p:spTree>
    <p:extLst>
      <p:ext uri="{BB962C8B-B14F-4D97-AF65-F5344CB8AC3E}">
        <p14:creationId xmlns:p14="http://schemas.microsoft.com/office/powerpoint/2010/main" val="1065069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679" y="169143"/>
            <a:ext cx="1981842" cy="881578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8314660" y="6124353"/>
            <a:ext cx="1892596" cy="4784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ole tekstowe 8">
            <a:extLst>
              <a:ext uri="{FF2B5EF4-FFF2-40B4-BE49-F238E27FC236}">
                <a16:creationId xmlns:a16="http://schemas.microsoft.com/office/drawing/2014/main" id="{C7F4F1CD-B33A-4C62-B435-5403FF2FC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553380"/>
            <a:ext cx="1219200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500" b="1" dirty="0">
                <a:solidFill>
                  <a:srgbClr val="003399"/>
                </a:solidFill>
              </a:rPr>
              <a:t>Dziękuję za uwagę</a:t>
            </a:r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9EA454FF-7C70-444C-9514-D4A469D44745}"/>
              </a:ext>
            </a:extLst>
          </p:cNvPr>
          <p:cNvSpPr txBox="1">
            <a:spLocks/>
          </p:cNvSpPr>
          <p:nvPr/>
        </p:nvSpPr>
        <p:spPr>
          <a:xfrm>
            <a:off x="4208721" y="3934047"/>
            <a:ext cx="3965944" cy="720731"/>
          </a:xfrm>
          <a:prstGeom prst="rect">
            <a:avLst/>
          </a:prstGeom>
          <a:solidFill>
            <a:srgbClr val="003399"/>
          </a:solidFill>
        </p:spPr>
        <p:txBody>
          <a:bodyPr vert="horz" lIns="0" tIns="0" rIns="0" bIns="0" rtlCol="0">
            <a:normAutofit/>
          </a:bodyPr>
          <a:lstStyle>
            <a:lvl1pPr marL="228602" indent="-228602" algn="l" defTabSz="914406" rtl="0" eaLnBrk="1" latinLnBrk="0" hangingPunct="1">
              <a:lnSpc>
                <a:spcPts val="2177"/>
              </a:lnSpc>
              <a:spcBef>
                <a:spcPts val="1000"/>
              </a:spcBef>
              <a:buClr>
                <a:schemeClr val="accent1"/>
              </a:buClr>
              <a:buFontTx/>
              <a:buBlip>
                <a:blip r:embed="rId4"/>
              </a:buBlip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685804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Tx/>
              <a:buBlip>
                <a:blip r:embed="rId5"/>
              </a:buBlip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143008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Tx/>
              <a:buBlip>
                <a:blip r:embed="rId6"/>
              </a:buBlip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600210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057413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514617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19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23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25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600"/>
              </a:spcBef>
              <a:buFontTx/>
              <a:buNone/>
            </a:pPr>
            <a:r>
              <a:rPr lang="pl-PL" sz="2400" b="1" dirty="0">
                <a:solidFill>
                  <a:schemeClr val="bg1"/>
                </a:solidFill>
              </a:rPr>
              <a:t>Monika Pieniek</a:t>
            </a:r>
          </a:p>
        </p:txBody>
      </p:sp>
      <p:sp>
        <p:nvSpPr>
          <p:cNvPr id="15" name="Symbol zastępczy zawartości 3">
            <a:extLst>
              <a:ext uri="{FF2B5EF4-FFF2-40B4-BE49-F238E27FC236}">
                <a16:creationId xmlns:a16="http://schemas.microsoft.com/office/drawing/2014/main" id="{9EA454FF-7C70-444C-9514-D4A469D44745}"/>
              </a:ext>
            </a:extLst>
          </p:cNvPr>
          <p:cNvSpPr txBox="1">
            <a:spLocks/>
          </p:cNvSpPr>
          <p:nvPr/>
        </p:nvSpPr>
        <p:spPr>
          <a:xfrm>
            <a:off x="4984045" y="4829888"/>
            <a:ext cx="7036476" cy="720731"/>
          </a:xfrm>
          <a:prstGeom prst="rect">
            <a:avLst/>
          </a:prstGeom>
          <a:noFill/>
        </p:spPr>
        <p:txBody>
          <a:bodyPr vert="horz" lIns="0" tIns="0" rIns="0" bIns="0" rtlCol="0">
            <a:normAutofit fontScale="62500" lnSpcReduction="20000"/>
          </a:bodyPr>
          <a:lstStyle>
            <a:lvl1pPr marL="228602" indent="-228602" algn="l" defTabSz="914406" rtl="0" eaLnBrk="1" latinLnBrk="0" hangingPunct="1">
              <a:lnSpc>
                <a:spcPts val="2177"/>
              </a:lnSpc>
              <a:spcBef>
                <a:spcPts val="1000"/>
              </a:spcBef>
              <a:buClr>
                <a:schemeClr val="accent1"/>
              </a:buClr>
              <a:buFontTx/>
              <a:buBlip>
                <a:blip r:embed="rId4"/>
              </a:buBlip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685804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Tx/>
              <a:buBlip>
                <a:blip r:embed="rId5"/>
              </a:buBlip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143008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Tx/>
              <a:buBlip>
                <a:blip r:embed="rId6"/>
              </a:buBlip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600210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057413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514617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19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23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25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FontTx/>
              <a:buNone/>
            </a:pPr>
            <a:r>
              <a:rPr lang="pl-PL" sz="2400" dirty="0">
                <a:solidFill>
                  <a:schemeClr val="bg1"/>
                </a:solidFill>
              </a:rPr>
              <a:t>Departament </a:t>
            </a:r>
            <a:r>
              <a:rPr lang="pl-PL" sz="2400" dirty="0" err="1">
                <a:solidFill>
                  <a:schemeClr val="bg1"/>
                </a:solidFill>
              </a:rPr>
              <a:t>Cyberbezpieczeństwa</a:t>
            </a:r>
            <a:endParaRPr lang="pl-PL" sz="2400" dirty="0">
              <a:solidFill>
                <a:schemeClr val="bg1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600"/>
              </a:spcBef>
              <a:buFontTx/>
              <a:buNone/>
            </a:pPr>
            <a:r>
              <a:rPr lang="pl-PL" sz="2400" dirty="0">
                <a:solidFill>
                  <a:schemeClr val="bg1"/>
                </a:solidFill>
              </a:rPr>
              <a:t>Ministerstwo Cyfryzacji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FontTx/>
              <a:buNone/>
            </a:pPr>
            <a:endParaRPr lang="pl-PL" sz="2400" dirty="0">
              <a:solidFill>
                <a:schemeClr val="bg1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11587" y="5949243"/>
            <a:ext cx="1547941" cy="653575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1741" y="321361"/>
            <a:ext cx="1727432" cy="72936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256" y="1051980"/>
            <a:ext cx="1755685" cy="75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866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6A5E3A9-5DF1-4B3F-83FF-E36C0A546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034" y="688622"/>
            <a:ext cx="4933244" cy="949406"/>
          </a:xfrm>
        </p:spPr>
        <p:txBody>
          <a:bodyPr>
            <a:normAutofit/>
          </a:bodyPr>
          <a:lstStyle/>
          <a:p>
            <a:r>
              <a:rPr lang="pl-PL" sz="2800" dirty="0">
                <a:ea typeface="Verdana" panose="020B0604030504040204" pitchFamily="34" charset="0"/>
                <a:cs typeface="Arial" charset="0"/>
              </a:rPr>
              <a:t>Cel projektu</a:t>
            </a:r>
            <a:br>
              <a:rPr lang="pl-PL" sz="2800" b="1" dirty="0">
                <a:ea typeface="Verdana" panose="020B0604030504040204" pitchFamily="34" charset="0"/>
                <a:cs typeface="Arial" charset="0"/>
              </a:rPr>
            </a:br>
            <a:r>
              <a:rPr lang="pl-PL" sz="2800" b="1" dirty="0">
                <a:ea typeface="Verdana" panose="020B0604030504040204" pitchFamily="34" charset="0"/>
                <a:cs typeface="Arial" charset="0"/>
              </a:rPr>
              <a:t> </a:t>
            </a: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EA454FF-7C70-444C-9514-D4A469D44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6034" y="2175825"/>
            <a:ext cx="10417228" cy="255264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pl-PL" sz="2800" b="1" dirty="0"/>
              <a:t>Celem projektu Cyberbezpieczny Samorząd jest zwiększenie poziomu bezpieczeństwa informacji jednostek samorządu terytorialnego (JST) poprzez wzmacnianie odporności oraz zdolności do skutecznego zapobiegania i reagowania na incydenty w systemach informacyjnych</a:t>
            </a:r>
          </a:p>
        </p:txBody>
      </p:sp>
    </p:spTree>
    <p:extLst>
      <p:ext uri="{BB962C8B-B14F-4D97-AF65-F5344CB8AC3E}">
        <p14:creationId xmlns:p14="http://schemas.microsoft.com/office/powerpoint/2010/main" val="513598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6A5E3A9-5DF1-4B3F-83FF-E36C0A546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381" y="624405"/>
            <a:ext cx="5727132" cy="979757"/>
          </a:xfrm>
        </p:spPr>
        <p:txBody>
          <a:bodyPr>
            <a:normAutofit/>
          </a:bodyPr>
          <a:lstStyle/>
          <a:p>
            <a:r>
              <a:rPr lang="pl-PL" sz="2800" dirty="0">
                <a:ea typeface="Verdana" panose="020B0604030504040204" pitchFamily="34" charset="0"/>
                <a:cs typeface="Arial" charset="0"/>
              </a:rPr>
              <a:t>Ostateczni odbiorcy wsparcia</a:t>
            </a:r>
            <a:br>
              <a:rPr lang="pl-PL" sz="2800" b="1" dirty="0">
                <a:ea typeface="Verdana" panose="020B0604030504040204" pitchFamily="34" charset="0"/>
                <a:cs typeface="Arial" charset="0"/>
              </a:rPr>
            </a:b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EA454FF-7C70-444C-9514-D4A469D44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5381" y="1901343"/>
            <a:ext cx="10417228" cy="326501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pl-PL" sz="2400" b="1" dirty="0"/>
              <a:t> 2807 jednostek samorządu terytorialnego </a:t>
            </a:r>
            <a:r>
              <a:rPr lang="pl-PL" sz="2400" dirty="0"/>
              <a:t>wraz z jednostkami im  </a:t>
            </a:r>
            <a:br>
              <a:rPr lang="pl-PL" sz="2400" dirty="0"/>
            </a:br>
            <a:r>
              <a:rPr lang="pl-PL" sz="2400" dirty="0"/>
              <a:t> podległymi (z ograniczeniem do jednostek sektora finansów publicznych)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pl-PL" sz="24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pl-PL" sz="2400" b="1" dirty="0"/>
              <a:t> Pracownicy samorządowi oraz osoby wykonujące zadania w obszarze</a:t>
            </a:r>
            <a:br>
              <a:rPr lang="pl-PL" sz="2400" b="1" dirty="0"/>
            </a:br>
            <a:r>
              <a:rPr lang="pl-PL" sz="2400" b="1" dirty="0"/>
              <a:t> cyberbezpieczeństwa na rzecz samorządu terytorialnego, zatrudnione  </a:t>
            </a:r>
            <a:br>
              <a:rPr lang="pl-PL" sz="2400" b="1" dirty="0"/>
            </a:br>
            <a:r>
              <a:rPr lang="pl-PL" sz="2400" b="1" dirty="0"/>
              <a:t> w jednostkach organizacyjnych JST</a:t>
            </a:r>
            <a:r>
              <a:rPr lang="pl-PL" sz="2400" dirty="0"/>
              <a:t>, w szczególności osoby </a:t>
            </a:r>
            <a:br>
              <a:rPr lang="pl-PL" sz="2400" dirty="0"/>
            </a:br>
            <a:r>
              <a:rPr lang="pl-PL" sz="2400" dirty="0"/>
              <a:t> odpowiedzialne za utrzymywanie kontaktów z podmiotami krajowego </a:t>
            </a:r>
            <a:br>
              <a:rPr lang="pl-PL" sz="2400" dirty="0"/>
            </a:br>
            <a:r>
              <a:rPr lang="pl-PL" sz="2400" dirty="0"/>
              <a:t> systemu cyberbezpieczeństwa</a:t>
            </a:r>
          </a:p>
        </p:txBody>
      </p:sp>
    </p:spTree>
    <p:extLst>
      <p:ext uri="{BB962C8B-B14F-4D97-AF65-F5344CB8AC3E}">
        <p14:creationId xmlns:p14="http://schemas.microsoft.com/office/powerpoint/2010/main" val="1520267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6A5E3A9-5DF1-4B3F-83FF-E36C0A546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384" y="556672"/>
            <a:ext cx="7756885" cy="979757"/>
          </a:xfrm>
        </p:spPr>
        <p:txBody>
          <a:bodyPr>
            <a:normAutofit/>
          </a:bodyPr>
          <a:lstStyle/>
          <a:p>
            <a:r>
              <a:rPr lang="pl-PL" sz="2800" dirty="0">
                <a:ea typeface="Verdana" panose="020B0604030504040204" pitchFamily="34" charset="0"/>
                <a:cs typeface="Arial" charset="0"/>
              </a:rPr>
              <a:t>Diagnoza stanu cyberbezpieczeństwa JST 1/2</a:t>
            </a:r>
            <a:br>
              <a:rPr lang="pl-PL" sz="2800" b="1" dirty="0">
                <a:ea typeface="Verdana" panose="020B0604030504040204" pitchFamily="34" charset="0"/>
                <a:cs typeface="Arial" charset="0"/>
              </a:rPr>
            </a:br>
            <a:endParaRPr lang="pl-PL" dirty="0"/>
          </a:p>
        </p:txBody>
      </p:sp>
      <p:sp>
        <p:nvSpPr>
          <p:cNvPr id="11" name="Symbol zastępczy zawartości 3">
            <a:extLst>
              <a:ext uri="{FF2B5EF4-FFF2-40B4-BE49-F238E27FC236}">
                <a16:creationId xmlns:a16="http://schemas.microsoft.com/office/drawing/2014/main" id="{9EA454FF-7C70-444C-9514-D4A469D44745}"/>
              </a:ext>
            </a:extLst>
          </p:cNvPr>
          <p:cNvSpPr txBox="1">
            <a:spLocks/>
          </p:cNvSpPr>
          <p:nvPr/>
        </p:nvSpPr>
        <p:spPr>
          <a:xfrm>
            <a:off x="887385" y="1190014"/>
            <a:ext cx="10417228" cy="851437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228602" indent="-228602" algn="l" defTabSz="914406" rtl="0" eaLnBrk="1" latinLnBrk="0" hangingPunct="1">
              <a:lnSpc>
                <a:spcPts val="2177"/>
              </a:lnSpc>
              <a:spcBef>
                <a:spcPts val="1000"/>
              </a:spcBef>
              <a:buClr>
                <a:schemeClr val="accent1"/>
              </a:buClr>
              <a:buFontTx/>
              <a:buBlip>
                <a:blip r:embed="rId3"/>
              </a:buBlip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685804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Tx/>
              <a:buBlip>
                <a:blip r:embed="rId4"/>
              </a:buBlip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143008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Tx/>
              <a:buBlip>
                <a:blip r:embed="rId5"/>
              </a:buBlip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600210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057413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514617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19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23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25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pl-PL" sz="2400" dirty="0"/>
              <a:t>Rozkład wyników diagnozy poziomu cyberbezpieczeństwa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pl-PL" sz="2400" dirty="0"/>
              <a:t>w podziale na rodzaje gmin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709" y="2354992"/>
            <a:ext cx="11586224" cy="322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91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6A5E3A9-5DF1-4B3F-83FF-E36C0A546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384" y="556672"/>
            <a:ext cx="8097127" cy="979757"/>
          </a:xfrm>
        </p:spPr>
        <p:txBody>
          <a:bodyPr>
            <a:normAutofit/>
          </a:bodyPr>
          <a:lstStyle/>
          <a:p>
            <a:r>
              <a:rPr lang="pl-PL" sz="2800" dirty="0">
                <a:ea typeface="Verdana" panose="020B0604030504040204" pitchFamily="34" charset="0"/>
                <a:cs typeface="Arial" charset="0"/>
              </a:rPr>
              <a:t>Diagnoza stanu cyberbezpieczeństwa 2/2</a:t>
            </a:r>
            <a:br>
              <a:rPr lang="pl-PL" sz="2800" b="1" dirty="0">
                <a:ea typeface="Verdana" panose="020B0604030504040204" pitchFamily="34" charset="0"/>
                <a:cs typeface="Arial" charset="0"/>
              </a:rPr>
            </a:br>
            <a:endParaRPr lang="pl-PL" dirty="0"/>
          </a:p>
        </p:txBody>
      </p:sp>
      <p:sp>
        <p:nvSpPr>
          <p:cNvPr id="11" name="Symbol zastępczy zawartości 3">
            <a:extLst>
              <a:ext uri="{FF2B5EF4-FFF2-40B4-BE49-F238E27FC236}">
                <a16:creationId xmlns:a16="http://schemas.microsoft.com/office/drawing/2014/main" id="{9EA454FF-7C70-444C-9514-D4A469D44745}"/>
              </a:ext>
            </a:extLst>
          </p:cNvPr>
          <p:cNvSpPr txBox="1">
            <a:spLocks/>
          </p:cNvSpPr>
          <p:nvPr/>
        </p:nvSpPr>
        <p:spPr>
          <a:xfrm>
            <a:off x="887385" y="1190014"/>
            <a:ext cx="10417228" cy="851437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228602" indent="-228602" algn="l" defTabSz="914406" rtl="0" eaLnBrk="1" latinLnBrk="0" hangingPunct="1">
              <a:lnSpc>
                <a:spcPts val="2177"/>
              </a:lnSpc>
              <a:spcBef>
                <a:spcPts val="1000"/>
              </a:spcBef>
              <a:buClr>
                <a:schemeClr val="accent1"/>
              </a:buClr>
              <a:buFontTx/>
              <a:buBlip>
                <a:blip r:embed="rId3"/>
              </a:buBlip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685804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Tx/>
              <a:buBlip>
                <a:blip r:embed="rId4"/>
              </a:buBlip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143008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Tx/>
              <a:buBlip>
                <a:blip r:embed="rId5"/>
              </a:buBlip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600210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057413" indent="-228602" algn="l" defTabSz="914406" rtl="0" eaLnBrk="1" latinLnBrk="0" hangingPunct="1">
              <a:lnSpc>
                <a:spcPts val="2177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33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514617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19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23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25" indent="-228602" algn="l" defTabSz="91440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pl-PL" sz="2400" dirty="0"/>
              <a:t>Średnia wartość wskaźnika poziomu cyberbezpieczeństwa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pl-PL" sz="2400" dirty="0"/>
              <a:t>w podziale na rodzaje gmin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328" y="2333727"/>
            <a:ext cx="11508755" cy="330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026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6A5E3A9-5DF1-4B3F-83FF-E36C0A546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950" y="588986"/>
            <a:ext cx="5727132" cy="979757"/>
          </a:xfrm>
        </p:spPr>
        <p:txBody>
          <a:bodyPr>
            <a:normAutofit/>
          </a:bodyPr>
          <a:lstStyle/>
          <a:p>
            <a:r>
              <a:rPr lang="pl-PL" sz="2800" dirty="0">
                <a:ea typeface="Verdana" panose="020B0604030504040204" pitchFamily="34" charset="0"/>
                <a:cs typeface="Arial" charset="0"/>
              </a:rPr>
              <a:t>Budżet i okres realizacji projektu</a:t>
            </a:r>
            <a:br>
              <a:rPr lang="pl-PL" sz="2800" b="1" dirty="0">
                <a:ea typeface="Verdana" panose="020B0604030504040204" pitchFamily="34" charset="0"/>
                <a:cs typeface="Arial" charset="0"/>
              </a:rPr>
            </a:b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EA454FF-7C70-444C-9514-D4A469D44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0950" y="1296640"/>
            <a:ext cx="10417228" cy="525248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pl-PL" sz="2400" dirty="0"/>
              <a:t> Całkowita wartość projektu ok. </a:t>
            </a:r>
            <a:r>
              <a:rPr lang="pl-PL" sz="2400" b="1" dirty="0"/>
              <a:t>1,9 mld zł </a:t>
            </a:r>
            <a:r>
              <a:rPr lang="pl-PL" sz="2400" dirty="0"/>
              <a:t>brutto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pl-PL" sz="2400" dirty="0"/>
              <a:t> Wkład UE ok. </a:t>
            </a:r>
            <a:r>
              <a:rPr lang="pl-PL" sz="2400" b="1" dirty="0"/>
              <a:t>1,5 mld zł </a:t>
            </a:r>
            <a:r>
              <a:rPr lang="pl-PL" sz="2400" dirty="0"/>
              <a:t>brutto (79.71% całkowitej wartości projektu)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pl-PL" sz="2400" dirty="0"/>
              <a:t> Wymagany wkład własny JST (ok. 4%) uzależniony od zamożności JST </a:t>
            </a:r>
            <a:br>
              <a:rPr lang="pl-PL" sz="2400" dirty="0"/>
            </a:br>
            <a:r>
              <a:rPr lang="pl-PL" sz="2400" dirty="0"/>
              <a:t> (wg wskaźnika dochodu na mieszkańca „G”, „P” lub „W”)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pl-PL" sz="2400" dirty="0"/>
              <a:t> Wkład własny JST dofinansowany z budżetu państwa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pl-PL" sz="2400" dirty="0"/>
              <a:t> Maksymalna kwota grantu </a:t>
            </a:r>
            <a:r>
              <a:rPr lang="pl-PL" sz="2400" b="1" dirty="0"/>
              <a:t>200 tys. zł - 200 tys. EUR </a:t>
            </a:r>
            <a:r>
              <a:rPr lang="pl-PL" sz="2400" dirty="0"/>
              <a:t>(ok. 900 tys. zł),</a:t>
            </a:r>
            <a:br>
              <a:rPr lang="pl-PL" sz="2400" dirty="0"/>
            </a:br>
            <a:r>
              <a:rPr lang="pl-PL" sz="2400" dirty="0"/>
              <a:t> w zależności od wielkości JST (Liczby mieszkańców)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pl-PL" sz="2400" dirty="0"/>
              <a:t> Okres realizacji projektu </a:t>
            </a:r>
            <a:r>
              <a:rPr lang="pl-PL" sz="2400" b="1" dirty="0"/>
              <a:t>III kw. 2023 r. </a:t>
            </a:r>
            <a:r>
              <a:rPr lang="pl-PL" sz="2400" dirty="0"/>
              <a:t>–</a:t>
            </a:r>
            <a:r>
              <a:rPr lang="pl-PL" sz="2400" b="1" dirty="0"/>
              <a:t> IV kw. 2027 r. </a:t>
            </a:r>
            <a:br>
              <a:rPr lang="pl-PL" sz="2400" b="1" dirty="0"/>
            </a:br>
            <a:r>
              <a:rPr lang="pl-PL" sz="2400" b="1" dirty="0"/>
              <a:t> </a:t>
            </a:r>
            <a:r>
              <a:rPr lang="pl-PL" sz="2400" dirty="0"/>
              <a:t>(składnie wniosków od września 2023 r. – rozliczenie grantu 24 m-ce</a:t>
            </a:r>
            <a:br>
              <a:rPr lang="pl-PL" sz="2400" dirty="0"/>
            </a:br>
            <a:r>
              <a:rPr lang="pl-PL" sz="2400" dirty="0"/>
              <a:t> od zawarcia umowy)</a:t>
            </a:r>
          </a:p>
        </p:txBody>
      </p:sp>
    </p:spTree>
    <p:extLst>
      <p:ext uri="{BB962C8B-B14F-4D97-AF65-F5344CB8AC3E}">
        <p14:creationId xmlns:p14="http://schemas.microsoft.com/office/powerpoint/2010/main" val="190626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6A5E3A9-5DF1-4B3F-83FF-E36C0A546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902" y="387590"/>
            <a:ext cx="5950417" cy="473648"/>
          </a:xfrm>
        </p:spPr>
        <p:txBody>
          <a:bodyPr>
            <a:noAutofit/>
          </a:bodyPr>
          <a:lstStyle/>
          <a:p>
            <a:r>
              <a:rPr lang="pl-PL" sz="2800" dirty="0">
                <a:solidFill>
                  <a:srgbClr val="002060"/>
                </a:solidFill>
                <a:ea typeface="Verdana" panose="020B0604030504040204" pitchFamily="34" charset="0"/>
                <a:cs typeface="Arial" charset="0"/>
              </a:rPr>
              <a:t>Źródła finansowania projektu</a:t>
            </a:r>
            <a:br>
              <a:rPr lang="pl-PL" sz="2800" b="1" dirty="0">
                <a:solidFill>
                  <a:srgbClr val="002060"/>
                </a:solidFill>
                <a:ea typeface="Verdana" panose="020B0604030504040204" pitchFamily="34" charset="0"/>
                <a:cs typeface="Arial" charset="0"/>
              </a:rPr>
            </a:br>
            <a:endParaRPr lang="pl-PL" sz="2800" dirty="0">
              <a:solidFill>
                <a:srgbClr val="002060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723" y="861238"/>
            <a:ext cx="8945750" cy="593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334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6A5E3A9-5DF1-4B3F-83FF-E36C0A546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380" y="816315"/>
            <a:ext cx="7805220" cy="979757"/>
          </a:xfrm>
        </p:spPr>
        <p:txBody>
          <a:bodyPr>
            <a:normAutofit/>
          </a:bodyPr>
          <a:lstStyle/>
          <a:p>
            <a:r>
              <a:rPr lang="pl-PL" sz="2800" dirty="0">
                <a:ea typeface="Verdana" panose="020B0604030504040204" pitchFamily="34" charset="0"/>
                <a:cs typeface="Arial" charset="0"/>
              </a:rPr>
              <a:t>Beneficjent projektu + Partner</a:t>
            </a:r>
            <a:br>
              <a:rPr lang="pl-PL" sz="2800" b="1" dirty="0">
                <a:ea typeface="Verdana" panose="020B0604030504040204" pitchFamily="34" charset="0"/>
                <a:cs typeface="Arial" charset="0"/>
              </a:rPr>
            </a:b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15" y="1306193"/>
            <a:ext cx="6845310" cy="3044983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497" y="3694923"/>
            <a:ext cx="4508205" cy="193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206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6A5E3A9-5DF1-4B3F-83FF-E36C0A546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176" y="595423"/>
            <a:ext cx="5727132" cy="861983"/>
          </a:xfrm>
        </p:spPr>
        <p:txBody>
          <a:bodyPr>
            <a:normAutofit/>
          </a:bodyPr>
          <a:lstStyle/>
          <a:p>
            <a:r>
              <a:rPr lang="pl-PL" sz="2800" dirty="0">
                <a:ea typeface="Verdana" panose="020B0604030504040204" pitchFamily="34" charset="0"/>
                <a:cs typeface="Arial" charset="0"/>
              </a:rPr>
              <a:t>Harmonogram realizacji projektu</a:t>
            </a:r>
            <a:br>
              <a:rPr lang="pl-PL" sz="2800" b="1" dirty="0">
                <a:ea typeface="Verdana" panose="020B0604030504040204" pitchFamily="34" charset="0"/>
                <a:cs typeface="Arial" charset="0"/>
              </a:rPr>
            </a:b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EA454FF-7C70-444C-9514-D4A469D44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9176" y="1457406"/>
            <a:ext cx="10417228" cy="4243221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pl-PL" sz="2400" dirty="0"/>
              <a:t> Opracowanie założeń projektu – </a:t>
            </a:r>
            <a:r>
              <a:rPr lang="pl-PL" sz="2400" u="sng" dirty="0">
                <a:solidFill>
                  <a:srgbClr val="00B050"/>
                </a:solidFill>
              </a:rPr>
              <a:t>maj 2023 r.</a:t>
            </a:r>
          </a:p>
          <a:p>
            <a:pPr algn="just">
              <a:lnSpc>
                <a:spcPct val="100000"/>
              </a:lnSpc>
            </a:pPr>
            <a:r>
              <a:rPr lang="pl-PL" sz="2400" dirty="0"/>
              <a:t> Przygotowanie konkursu grantowego – </a:t>
            </a:r>
            <a:r>
              <a:rPr lang="pl-PL" sz="2400" dirty="0">
                <a:solidFill>
                  <a:srgbClr val="FF0000"/>
                </a:solidFill>
              </a:rPr>
              <a:t>czerwiec-sierpień 2023 r.</a:t>
            </a:r>
          </a:p>
          <a:p>
            <a:pPr algn="just">
              <a:lnSpc>
                <a:spcPct val="100000"/>
              </a:lnSpc>
            </a:pPr>
            <a:r>
              <a:rPr lang="pl-PL" sz="2400" dirty="0"/>
              <a:t> Ogłoszenie konkursu oraz realizacja działań info-</a:t>
            </a:r>
            <a:r>
              <a:rPr lang="pl-PL" sz="2400" dirty="0" err="1"/>
              <a:t>promo</a:t>
            </a:r>
            <a:r>
              <a:rPr lang="pl-PL" sz="2400" dirty="0"/>
              <a:t>. – </a:t>
            </a:r>
            <a:r>
              <a:rPr lang="pl-PL" sz="2400" dirty="0">
                <a:solidFill>
                  <a:srgbClr val="FF0000"/>
                </a:solidFill>
              </a:rPr>
              <a:t>lipiec 2023 r.</a:t>
            </a:r>
          </a:p>
          <a:p>
            <a:pPr>
              <a:lnSpc>
                <a:spcPct val="100000"/>
              </a:lnSpc>
            </a:pPr>
            <a:r>
              <a:rPr lang="pl-PL" sz="2400" dirty="0"/>
              <a:t> Rozpoczęcie naboru wniosków grantowych – </a:t>
            </a:r>
            <a:r>
              <a:rPr lang="pl-PL" sz="2400" b="1" dirty="0">
                <a:solidFill>
                  <a:srgbClr val="FF0000"/>
                </a:solidFill>
              </a:rPr>
              <a:t>1 września 2023 r.</a:t>
            </a:r>
          </a:p>
          <a:p>
            <a:pPr>
              <a:lnSpc>
                <a:spcPct val="100000"/>
              </a:lnSpc>
            </a:pPr>
            <a:r>
              <a:rPr lang="pl-PL" sz="2400" dirty="0"/>
              <a:t> Podpisanie pierwszych umów o powierzenie grantu – </a:t>
            </a:r>
            <a:r>
              <a:rPr lang="pl-PL" sz="2400" dirty="0">
                <a:solidFill>
                  <a:srgbClr val="FF0000"/>
                </a:solidFill>
              </a:rPr>
              <a:t>październik 2023 r.</a:t>
            </a:r>
          </a:p>
          <a:p>
            <a:pPr lvl="0">
              <a:lnSpc>
                <a:spcPct val="100000"/>
              </a:lnSpc>
            </a:pPr>
            <a:r>
              <a:rPr lang="pl-PL" sz="2400" dirty="0"/>
              <a:t> Wypłata pierwszych grantów – </a:t>
            </a:r>
            <a:r>
              <a:rPr lang="pl-PL" sz="2400" dirty="0">
                <a:solidFill>
                  <a:srgbClr val="FF0000"/>
                </a:solidFill>
              </a:rPr>
              <a:t>grudzień 2023 r.</a:t>
            </a:r>
          </a:p>
          <a:p>
            <a:pPr>
              <a:lnSpc>
                <a:spcPct val="100000"/>
              </a:lnSpc>
            </a:pPr>
            <a:r>
              <a:rPr lang="pl-PL" sz="2400" dirty="0"/>
              <a:t> Monitorowanie realizacji projektów grantowych, kontrola projektów </a:t>
            </a:r>
            <a:br>
              <a:rPr lang="pl-PL" sz="2400" dirty="0"/>
            </a:br>
            <a:r>
              <a:rPr lang="pl-PL" sz="2400" dirty="0"/>
              <a:t> grantowych – </a:t>
            </a:r>
            <a:r>
              <a:rPr lang="pl-PL" sz="2400" dirty="0">
                <a:solidFill>
                  <a:srgbClr val="FF0000"/>
                </a:solidFill>
              </a:rPr>
              <a:t>2024-2027 r.</a:t>
            </a:r>
          </a:p>
          <a:p>
            <a:pPr algn="just">
              <a:lnSpc>
                <a:spcPct val="100000"/>
              </a:lnSpc>
            </a:pPr>
            <a:r>
              <a:rPr lang="pl-PL" sz="2400" dirty="0"/>
              <a:t> Ewaluacja, rozliczenie projektu – </a:t>
            </a:r>
            <a:r>
              <a:rPr lang="pl-PL" sz="2400" dirty="0">
                <a:solidFill>
                  <a:srgbClr val="FF0000"/>
                </a:solidFill>
              </a:rPr>
              <a:t>2027 r.</a:t>
            </a:r>
            <a:endParaRPr lang="pl-PL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61245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8771</TotalTime>
  <Words>1449</Words>
  <Application>Microsoft Office PowerPoint</Application>
  <PresentationFormat>Panoramiczny</PresentationFormat>
  <Paragraphs>141</Paragraphs>
  <Slides>14</Slides>
  <Notes>14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8" baseType="lpstr">
      <vt:lpstr>Arial</vt:lpstr>
      <vt:lpstr>Calibri</vt:lpstr>
      <vt:lpstr>Open Sans</vt:lpstr>
      <vt:lpstr>Motyw pakietu Office</vt:lpstr>
      <vt:lpstr>Fundusze Europejskie na Rozwój Cyfrowy 2021-2027 Działanie 2.2. Wzmocnienie krajowego systemu cyberbezpieczeństwa</vt:lpstr>
      <vt:lpstr>Cel projektu  </vt:lpstr>
      <vt:lpstr>Ostateczni odbiorcy wsparcia </vt:lpstr>
      <vt:lpstr>Diagnoza stanu cyberbezpieczeństwa JST 1/2 </vt:lpstr>
      <vt:lpstr>Diagnoza stanu cyberbezpieczeństwa 2/2 </vt:lpstr>
      <vt:lpstr>Budżet i okres realizacji projektu </vt:lpstr>
      <vt:lpstr>Źródła finansowania projektu </vt:lpstr>
      <vt:lpstr>Beneficjent projektu + Partner </vt:lpstr>
      <vt:lpstr>Harmonogram realizacji projektu </vt:lpstr>
      <vt:lpstr>Harmonogram prac </vt:lpstr>
      <vt:lpstr>Co JST mogą sfinansować? </vt:lpstr>
      <vt:lpstr>Wsparcie jednostek samorządowych </vt:lpstr>
      <vt:lpstr>Efekty wdrożenia projektu 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Fundusze Europejskie  na Rozwój Cyfrowy</dc:title>
  <dc:creator>Aneta Rudalska</dc:creator>
  <cp:lastModifiedBy>Chełstowski Marcin</cp:lastModifiedBy>
  <cp:revision>518</cp:revision>
  <dcterms:created xsi:type="dcterms:W3CDTF">2022-02-01T15:12:20Z</dcterms:created>
  <dcterms:modified xsi:type="dcterms:W3CDTF">2023-05-30T06:26:48Z</dcterms:modified>
</cp:coreProperties>
</file>